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to 1" charset="1" panose="020F0502020204030203"/>
      <p:regular r:id="rId10"/>
    </p:embeddedFont>
    <p:embeddedFont>
      <p:font typeface="Lato 2" charset="1" panose="020F0802020204030203"/>
      <p:regular r:id="rId11"/>
    </p:embeddedFont>
    <p:embeddedFont>
      <p:font typeface="Lato 3" charset="1" panose="020F0502020204030203"/>
      <p:regular r:id="rId12"/>
    </p:embeddedFont>
    <p:embeddedFont>
      <p:font typeface="Lato 3 Bold" charset="1" panose="020F0502020204030203"/>
      <p:regular r:id="rId13"/>
    </p:embeddedFont>
    <p:embeddedFont>
      <p:font typeface="Lato 3 Italics" charset="1" panose="020F0502020204030203"/>
      <p:regular r:id="rId14"/>
    </p:embeddedFont>
    <p:embeddedFont>
      <p:font typeface="Lato 3 Bold Italics" charset="1" panose="020F0502020204030203"/>
      <p:regular r:id="rId15"/>
    </p:embeddedFont>
    <p:embeddedFont>
      <p:font typeface="Lato 3 Thin" charset="1" panose="020F0502020204030203"/>
      <p:regular r:id="rId16"/>
    </p:embeddedFont>
    <p:embeddedFont>
      <p:font typeface="Lato 3 Thin Italics" charset="1" panose="020F0502020204030203"/>
      <p:regular r:id="rId17"/>
    </p:embeddedFont>
    <p:embeddedFont>
      <p:font typeface="Lato 3 Light" charset="1" panose="020F0502020204030203"/>
      <p:regular r:id="rId18"/>
    </p:embeddedFont>
    <p:embeddedFont>
      <p:font typeface="Lato 3 Light Italics" charset="1" panose="020F0502020204030203"/>
      <p:regular r:id="rId19"/>
    </p:embeddedFont>
    <p:embeddedFont>
      <p:font typeface="Lato 3 Heavy" charset="1" panose="020F0502020204030203"/>
      <p:regular r:id="rId20"/>
    </p:embeddedFont>
    <p:embeddedFont>
      <p:font typeface="Lato 3 Heavy Italics" charset="1" panose="020F05020202040302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650" y="0"/>
            <a:ext cx="18589802" cy="1165847"/>
            <a:chOff x="0" y="0"/>
            <a:chExt cx="4896080" cy="3070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96079" cy="307054"/>
            </a:xfrm>
            <a:custGeom>
              <a:avLst/>
              <a:gdLst/>
              <a:ahLst/>
              <a:cxnLst/>
              <a:rect r="r" b="b" t="t" l="l"/>
              <a:pathLst>
                <a:path h="307054" w="4896079">
                  <a:moveTo>
                    <a:pt x="0" y="0"/>
                  </a:moveTo>
                  <a:lnTo>
                    <a:pt x="4896079" y="0"/>
                  </a:lnTo>
                  <a:lnTo>
                    <a:pt x="4896079" y="307054"/>
                  </a:lnTo>
                  <a:lnTo>
                    <a:pt x="0" y="307054"/>
                  </a:lnTo>
                  <a:close/>
                </a:path>
              </a:pathLst>
            </a:custGeom>
            <a:solidFill>
              <a:srgbClr val="4F515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96080" cy="3451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75012" y="90684"/>
            <a:ext cx="4060834" cy="1075163"/>
          </a:xfrm>
          <a:custGeom>
            <a:avLst/>
            <a:gdLst/>
            <a:ahLst/>
            <a:cxnLst/>
            <a:rect r="r" b="b" t="t" l="l"/>
            <a:pathLst>
              <a:path h="1075163" w="4060834">
                <a:moveTo>
                  <a:pt x="0" y="0"/>
                </a:moveTo>
                <a:lnTo>
                  <a:pt x="4060834" y="0"/>
                </a:lnTo>
                <a:lnTo>
                  <a:pt x="4060834" y="1075163"/>
                </a:lnTo>
                <a:lnTo>
                  <a:pt x="0" y="1075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81" t="-16507" r="-5681" b="-14856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97063" y="1686322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6519211" y="1686322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2617898" y="1686322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2617898" y="4107848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2617898" y="6560925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519211" y="4549407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6519211" y="6630813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497063" y="3201235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497063" y="5647547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497063" y="7342911"/>
            <a:ext cx="4613989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9639035" y="8977278"/>
            <a:ext cx="8648965" cy="1160120"/>
            <a:chOff x="0" y="0"/>
            <a:chExt cx="2277917" cy="30554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277917" cy="305546"/>
            </a:xfrm>
            <a:custGeom>
              <a:avLst/>
              <a:gdLst/>
              <a:ahLst/>
              <a:cxnLst/>
              <a:rect r="r" b="b" t="t" l="l"/>
              <a:pathLst>
                <a:path h="305546" w="2277917">
                  <a:moveTo>
                    <a:pt x="0" y="0"/>
                  </a:moveTo>
                  <a:lnTo>
                    <a:pt x="2277917" y="0"/>
                  </a:lnTo>
                  <a:lnTo>
                    <a:pt x="2277917" y="305546"/>
                  </a:lnTo>
                  <a:lnTo>
                    <a:pt x="0" y="305546"/>
                  </a:lnTo>
                  <a:close/>
                </a:path>
              </a:pathLst>
            </a:custGeom>
            <a:solidFill>
              <a:srgbClr val="4F51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2277917" cy="3531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4183877" y="321243"/>
            <a:ext cx="3420814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Lato 2"/>
              </a:rPr>
              <a:t>GBTA 2024 Events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7063" y="1298972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January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519211" y="1298972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May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617898" y="1298972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September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617898" y="3720498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October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617898" y="6173574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November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519211" y="4162057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June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519211" y="6243462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July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742673" y="9344025"/>
            <a:ext cx="724655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CB414"/>
                </a:solidFill>
                <a:latin typeface="Lato 2"/>
              </a:rPr>
              <a:t>TBD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97063" y="2813885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February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97063" y="5298297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March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97063" y="6955561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April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6519211" y="1848247"/>
            <a:ext cx="4284578" cy="298450"/>
            <a:chOff x="0" y="0"/>
            <a:chExt cx="5712771" cy="397933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10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Business Travel Management™ (Virtual) – Americas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519211" y="2726745"/>
            <a:ext cx="4284578" cy="146050"/>
            <a:chOff x="0" y="0"/>
            <a:chExt cx="5712771" cy="194733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21-23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Ladders Summit &amp; Anniversary Gala – Chicago 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519211" y="2968777"/>
            <a:ext cx="4284578" cy="146050"/>
            <a:chOff x="0" y="0"/>
            <a:chExt cx="5712771" cy="194733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22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Board of Directors Candidate Forum 2024 (Virtual)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6519211" y="3210810"/>
            <a:ext cx="4284578" cy="146050"/>
            <a:chOff x="0" y="0"/>
            <a:chExt cx="5712771" cy="194733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23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– Roadshow 2024 – Nord Est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6519211" y="3694875"/>
            <a:ext cx="4284578" cy="146050"/>
            <a:chOff x="0" y="0"/>
            <a:chExt cx="5712771" cy="194733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– Webinar (Virtual)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6519211" y="3452842"/>
            <a:ext cx="4284578" cy="146013"/>
            <a:chOff x="0" y="0"/>
            <a:chExt cx="5712771" cy="194684"/>
          </a:xfrm>
        </p:grpSpPr>
        <p:sp>
          <p:nvSpPr>
            <p:cNvPr name="TextBox 47" id="47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28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942636" y="-9525"/>
              <a:ext cx="4770135" cy="2042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Direct Talk (Virtual)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497063" y="3736218"/>
            <a:ext cx="4274235" cy="146013"/>
            <a:chOff x="0" y="0"/>
            <a:chExt cx="5698980" cy="194684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0" y="847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13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928845" y="-9525"/>
              <a:ext cx="4770135" cy="2042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Direct Talk (Virtual)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6519211" y="2484712"/>
            <a:ext cx="4284578" cy="146050"/>
            <a:chOff x="0" y="0"/>
            <a:chExt cx="5712771" cy="194733"/>
          </a:xfrm>
        </p:grpSpPr>
        <p:sp>
          <p:nvSpPr>
            <p:cNvPr name="TextBox 53" id="53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14-15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APAC Conference – Singapore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6519211" y="2242680"/>
            <a:ext cx="4284578" cy="146050"/>
            <a:chOff x="0" y="0"/>
            <a:chExt cx="5712771" cy="194733"/>
          </a:xfrm>
        </p:grpSpPr>
        <p:sp>
          <p:nvSpPr>
            <p:cNvPr name="TextBox 56" id="56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6-9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Arabian Travel Market (GBTA education)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2617898" y="1848247"/>
            <a:ext cx="4284578" cy="298450"/>
            <a:chOff x="0" y="0"/>
            <a:chExt cx="5712771" cy="397933"/>
          </a:xfrm>
        </p:grpSpPr>
        <p:sp>
          <p:nvSpPr>
            <p:cNvPr name="TextBox 59" id="59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5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Advanced Principles of Business Travel Management™ (Virtual) – EMEA/APAC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2617898" y="4269773"/>
            <a:ext cx="4284578" cy="146050"/>
            <a:chOff x="0" y="0"/>
            <a:chExt cx="5712771" cy="194733"/>
          </a:xfrm>
        </p:grpSpPr>
        <p:sp>
          <p:nvSpPr>
            <p:cNvPr name="TextBox 62" id="62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22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Business Travel Forum – Montreal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2617898" y="6722850"/>
            <a:ext cx="4284578" cy="146050"/>
            <a:chOff x="0" y="0"/>
            <a:chExt cx="5712771" cy="194733"/>
          </a:xfrm>
        </p:grpSpPr>
        <p:sp>
          <p:nvSpPr>
            <p:cNvPr name="TextBox 65" id="65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4</a:t>
              </a:r>
            </a:p>
          </p:txBody>
        </p:sp>
        <p:sp>
          <p:nvSpPr>
            <p:cNvPr name="TextBox 66" id="66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Sustainability Summit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6519211" y="4711332"/>
            <a:ext cx="4284578" cy="1357467"/>
            <a:chOff x="0" y="0"/>
            <a:chExt cx="5712771" cy="1809957"/>
          </a:xfrm>
        </p:grpSpPr>
        <p:sp>
          <p:nvSpPr>
            <p:cNvPr name="TextBox 68" id="68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6</a:t>
              </a:r>
            </a:p>
          </p:txBody>
        </p:sp>
        <p:sp>
          <p:nvSpPr>
            <p:cNvPr name="TextBox 69" id="69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Breakfast with Travel Managers – Torino</a:t>
              </a:r>
            </a:p>
          </p:txBody>
        </p:sp>
        <p:sp>
          <p:nvSpPr>
            <p:cNvPr name="TextBox 70" id="70"/>
            <p:cNvSpPr txBox="true"/>
            <p:nvPr/>
          </p:nvSpPr>
          <p:spPr>
            <a:xfrm rot="0">
              <a:off x="0" y="1615223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71" id="71"/>
            <p:cNvSpPr txBox="true"/>
            <p:nvPr/>
          </p:nvSpPr>
          <p:spPr>
            <a:xfrm rot="0">
              <a:off x="942636" y="1605698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– Webinar (Virtual)</a:t>
              </a:r>
            </a:p>
          </p:txBody>
        </p:sp>
        <p:sp>
          <p:nvSpPr>
            <p:cNvPr name="TextBox 72" id="72"/>
            <p:cNvSpPr txBox="true"/>
            <p:nvPr/>
          </p:nvSpPr>
          <p:spPr>
            <a:xfrm rot="0">
              <a:off x="0" y="807612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25</a:t>
              </a:r>
            </a:p>
          </p:txBody>
        </p:sp>
        <p:sp>
          <p:nvSpPr>
            <p:cNvPr name="TextBox 73" id="73"/>
            <p:cNvSpPr txBox="true"/>
            <p:nvPr/>
          </p:nvSpPr>
          <p:spPr>
            <a:xfrm rot="0">
              <a:off x="942636" y="798087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France Masterclass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Paris, France</a:t>
              </a:r>
            </a:p>
          </p:txBody>
        </p:sp>
        <p:sp>
          <p:nvSpPr>
            <p:cNvPr name="TextBox 74" id="74"/>
            <p:cNvSpPr txBox="true"/>
            <p:nvPr/>
          </p:nvSpPr>
          <p:spPr>
            <a:xfrm rot="0">
              <a:off x="0" y="1313017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26</a:t>
              </a:r>
            </a:p>
          </p:txBody>
        </p:sp>
        <p:sp>
          <p:nvSpPr>
            <p:cNvPr name="TextBox 75" id="75"/>
            <p:cNvSpPr txBox="true"/>
            <p:nvPr/>
          </p:nvSpPr>
          <p:spPr>
            <a:xfrm rot="0">
              <a:off x="942636" y="1303492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Annual Business Meeting 2024 (Virtual)</a:t>
              </a:r>
            </a:p>
          </p:txBody>
        </p:sp>
        <p:sp>
          <p:nvSpPr>
            <p:cNvPr name="TextBox 76" id="76"/>
            <p:cNvSpPr txBox="true"/>
            <p:nvPr/>
          </p:nvSpPr>
          <p:spPr>
            <a:xfrm rot="0">
              <a:off x="0" y="302206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10-12</a:t>
              </a:r>
            </a:p>
          </p:txBody>
        </p:sp>
        <p:sp>
          <p:nvSpPr>
            <p:cNvPr name="TextBox 77" id="77"/>
            <p:cNvSpPr txBox="true"/>
            <p:nvPr/>
          </p:nvSpPr>
          <p:spPr>
            <a:xfrm rot="0">
              <a:off x="942636" y="292681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Legislative Summit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Washington, D.C.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6519211" y="6792738"/>
            <a:ext cx="4284578" cy="298450"/>
            <a:chOff x="0" y="0"/>
            <a:chExt cx="5712771" cy="397933"/>
          </a:xfrm>
        </p:grpSpPr>
        <p:sp>
          <p:nvSpPr>
            <p:cNvPr name="TextBox 79" id="79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20-21</a:t>
              </a:r>
            </a:p>
          </p:txBody>
        </p:sp>
        <p:sp>
          <p:nvSpPr>
            <p:cNvPr name="TextBox 80" id="80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GLP Capstone Kickoff – July 2025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Atlanta, GA</a:t>
              </a:r>
            </a:p>
          </p:txBody>
        </p:sp>
      </p:grpSp>
      <p:sp>
        <p:nvSpPr>
          <p:cNvPr name="TextBox 81" id="81"/>
          <p:cNvSpPr txBox="true"/>
          <p:nvPr/>
        </p:nvSpPr>
        <p:spPr>
          <a:xfrm rot="0">
            <a:off x="6519211" y="7226160"/>
            <a:ext cx="396512" cy="144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0"/>
              </a:lnSpc>
            </a:pPr>
            <a:r>
              <a:rPr lang="en-US" sz="1000">
                <a:solidFill>
                  <a:srgbClr val="000000"/>
                </a:solidFill>
                <a:latin typeface="Lato 1"/>
              </a:rPr>
              <a:t>20-21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7226187" y="7216635"/>
            <a:ext cx="2878813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0"/>
              </a:lnSpc>
            </a:pPr>
            <a:r>
              <a:rPr lang="en-US" sz="1000">
                <a:solidFill>
                  <a:srgbClr val="000000"/>
                </a:solidFill>
                <a:latin typeface="Lato 2"/>
              </a:rPr>
              <a:t>GBTA Academy: Fundamentals of Strategic Meetings Management </a:t>
            </a:r>
          </a:p>
          <a:p>
            <a:pPr>
              <a:lnSpc>
                <a:spcPts val="1250"/>
              </a:lnSpc>
            </a:pPr>
            <a:r>
              <a:rPr lang="en-US" sz="1000">
                <a:solidFill>
                  <a:srgbClr val="000000"/>
                </a:solidFill>
                <a:latin typeface="Lato 1"/>
              </a:rPr>
              <a:t>Atlanta, GA </a:t>
            </a:r>
          </a:p>
        </p:txBody>
      </p:sp>
      <p:grpSp>
        <p:nvGrpSpPr>
          <p:cNvPr name="Group 83" id="83"/>
          <p:cNvGrpSpPr/>
          <p:nvPr/>
        </p:nvGrpSpPr>
        <p:grpSpPr>
          <a:xfrm rot="0">
            <a:off x="6519211" y="7811983"/>
            <a:ext cx="4284578" cy="298450"/>
            <a:chOff x="0" y="0"/>
            <a:chExt cx="5712771" cy="397933"/>
          </a:xfrm>
        </p:grpSpPr>
        <p:sp>
          <p:nvSpPr>
            <p:cNvPr name="TextBox 84" id="84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20-21</a:t>
              </a:r>
            </a:p>
          </p:txBody>
        </p:sp>
        <p:sp>
          <p:nvSpPr>
            <p:cNvPr name="TextBox 85" id="85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Advanced Principles of Business Travel Management™ 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6519211" y="8526428"/>
            <a:ext cx="4284578" cy="298450"/>
            <a:chOff x="0" y="0"/>
            <a:chExt cx="5712771" cy="397933"/>
          </a:xfrm>
        </p:grpSpPr>
        <p:sp>
          <p:nvSpPr>
            <p:cNvPr name="TextBox 87" id="87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22-24</a:t>
              </a:r>
            </a:p>
          </p:txBody>
        </p:sp>
        <p:sp>
          <p:nvSpPr>
            <p:cNvPr name="TextBox 88" id="88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Annual Convention 2024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Atlanta, GA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6519211" y="8959850"/>
            <a:ext cx="4284578" cy="298450"/>
            <a:chOff x="0" y="0"/>
            <a:chExt cx="5712771" cy="397933"/>
          </a:xfrm>
        </p:grpSpPr>
        <p:sp>
          <p:nvSpPr>
            <p:cNvPr name="TextBox 90" id="90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25</a:t>
              </a:r>
            </a:p>
          </p:txBody>
        </p:sp>
        <p:sp>
          <p:nvSpPr>
            <p:cNvPr name="TextBox 91" id="91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All Committee Summit 2024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Atlanta, GA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2617898" y="3089003"/>
            <a:ext cx="4284578" cy="146050"/>
            <a:chOff x="0" y="0"/>
            <a:chExt cx="5712771" cy="194733"/>
          </a:xfrm>
        </p:grpSpPr>
        <p:sp>
          <p:nvSpPr>
            <p:cNvPr name="TextBox 93" id="93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30</a:t>
              </a:r>
            </a:p>
          </p:txBody>
        </p:sp>
        <p:sp>
          <p:nvSpPr>
            <p:cNvPr name="TextBox 94" id="94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Sustainable Travel Management (Virtual)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6519211" y="8245405"/>
            <a:ext cx="4284578" cy="146050"/>
            <a:chOff x="0" y="0"/>
            <a:chExt cx="5712771" cy="194733"/>
          </a:xfrm>
        </p:grpSpPr>
        <p:sp>
          <p:nvSpPr>
            <p:cNvPr name="TextBox 96" id="96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21</a:t>
              </a:r>
            </a:p>
          </p:txBody>
        </p:sp>
        <p:sp>
          <p:nvSpPr>
            <p:cNvPr name="TextBox 97" id="97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Sustainable Travel Management (Virtual)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2617898" y="5409274"/>
            <a:ext cx="4284578" cy="298450"/>
            <a:chOff x="0" y="0"/>
            <a:chExt cx="5712771" cy="397933"/>
          </a:xfrm>
        </p:grpSpPr>
        <p:sp>
          <p:nvSpPr>
            <p:cNvPr name="TextBox 99" id="99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00" id="100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Business Travel Management™ (Virtual) – EMEA/APAC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2617898" y="5048199"/>
            <a:ext cx="4284578" cy="298450"/>
            <a:chOff x="0" y="0"/>
            <a:chExt cx="5712771" cy="397933"/>
          </a:xfrm>
        </p:grpSpPr>
        <p:sp>
          <p:nvSpPr>
            <p:cNvPr name="TextBox 102" id="102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03" id="103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Strategic Meetings Management™ (Virtual) 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2617898" y="3322992"/>
            <a:ext cx="4284578" cy="298450"/>
            <a:chOff x="0" y="0"/>
            <a:chExt cx="5712771" cy="397933"/>
          </a:xfrm>
        </p:grpSpPr>
        <p:sp>
          <p:nvSpPr>
            <p:cNvPr name="TextBox 105" id="105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06" id="106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Certificate of Corporate Travel Execution Through December 2024 (Virtual)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12617898" y="5770349"/>
            <a:ext cx="4284578" cy="298450"/>
            <a:chOff x="0" y="0"/>
            <a:chExt cx="5712771" cy="397933"/>
          </a:xfrm>
        </p:grpSpPr>
        <p:sp>
          <p:nvSpPr>
            <p:cNvPr name="TextBox 108" id="108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09" id="109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Conference 2024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Milan, Italy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2617898" y="7509242"/>
            <a:ext cx="4284578" cy="146013"/>
            <a:chOff x="0" y="0"/>
            <a:chExt cx="5712771" cy="194684"/>
          </a:xfrm>
        </p:grpSpPr>
        <p:sp>
          <p:nvSpPr>
            <p:cNvPr name="TextBox 111" id="111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17</a:t>
              </a:r>
            </a:p>
          </p:txBody>
        </p:sp>
        <p:sp>
          <p:nvSpPr>
            <p:cNvPr name="TextBox 112" id="112"/>
            <p:cNvSpPr txBox="true"/>
            <p:nvPr/>
          </p:nvSpPr>
          <p:spPr>
            <a:xfrm rot="0">
              <a:off x="942636" y="-9525"/>
              <a:ext cx="4770135" cy="2042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Direct Talk (Virtual)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12617898" y="2234636"/>
            <a:ext cx="4284578" cy="146050"/>
            <a:chOff x="0" y="0"/>
            <a:chExt cx="5712771" cy="194733"/>
          </a:xfrm>
        </p:grpSpPr>
        <p:sp>
          <p:nvSpPr>
            <p:cNvPr name="TextBox 114" id="114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17</a:t>
              </a:r>
            </a:p>
          </p:txBody>
        </p:sp>
        <p:sp>
          <p:nvSpPr>
            <p:cNvPr name="TextBox 115" id="115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Business Travel Forum – Vancouver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12617898" y="4478448"/>
            <a:ext cx="4284578" cy="146050"/>
            <a:chOff x="0" y="0"/>
            <a:chExt cx="5712771" cy="194733"/>
          </a:xfrm>
        </p:grpSpPr>
        <p:sp>
          <p:nvSpPr>
            <p:cNvPr name="TextBox 117" id="117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24</a:t>
              </a:r>
            </a:p>
          </p:txBody>
        </p:sp>
        <p:sp>
          <p:nvSpPr>
            <p:cNvPr name="TextBox 118" id="118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Business Travel Forum – Toronto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12617898" y="6963646"/>
            <a:ext cx="4284578" cy="450850"/>
            <a:chOff x="0" y="0"/>
            <a:chExt cx="5712771" cy="601133"/>
          </a:xfrm>
        </p:grpSpPr>
        <p:sp>
          <p:nvSpPr>
            <p:cNvPr name="TextBox 120" id="120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5-6</a:t>
              </a:r>
            </a:p>
          </p:txBody>
        </p:sp>
        <p:sp>
          <p:nvSpPr>
            <p:cNvPr name="TextBox 121" id="121"/>
            <p:cNvSpPr txBox="true"/>
            <p:nvPr/>
          </p:nvSpPr>
          <p:spPr>
            <a:xfrm rot="0">
              <a:off x="942636" y="-9525"/>
              <a:ext cx="4770135" cy="6106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+VDR Conference 2024 in Partnership with the Nordic Business Travel Associations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Copenhagen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12617898" y="2855014"/>
            <a:ext cx="4284578" cy="146050"/>
            <a:chOff x="0" y="0"/>
            <a:chExt cx="5712771" cy="194733"/>
          </a:xfrm>
        </p:grpSpPr>
        <p:sp>
          <p:nvSpPr>
            <p:cNvPr name="TextBox 123" id="123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19</a:t>
              </a:r>
            </a:p>
          </p:txBody>
        </p:sp>
        <p:sp>
          <p:nvSpPr>
            <p:cNvPr name="TextBox 124" id="124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Business Travel Forum – Calgary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497063" y="1848247"/>
            <a:ext cx="4284578" cy="831435"/>
            <a:chOff x="0" y="0"/>
            <a:chExt cx="5712771" cy="1108580"/>
          </a:xfrm>
        </p:grpSpPr>
        <p:sp>
          <p:nvSpPr>
            <p:cNvPr name="TextBox 126" id="126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19</a:t>
              </a:r>
            </a:p>
          </p:txBody>
        </p:sp>
        <p:sp>
          <p:nvSpPr>
            <p:cNvPr name="TextBox 127" id="127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Business Travel Management™ (Virtual) – Americas</a:t>
              </a:r>
            </a:p>
          </p:txBody>
        </p:sp>
        <p:sp>
          <p:nvSpPr>
            <p:cNvPr name="TextBox 128" id="128"/>
            <p:cNvSpPr txBox="true"/>
            <p:nvPr/>
          </p:nvSpPr>
          <p:spPr>
            <a:xfrm rot="0">
              <a:off x="0" y="913847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31</a:t>
              </a:r>
            </a:p>
          </p:txBody>
        </p:sp>
        <p:sp>
          <p:nvSpPr>
            <p:cNvPr name="TextBox 129" id="129"/>
            <p:cNvSpPr txBox="true"/>
            <p:nvPr/>
          </p:nvSpPr>
          <p:spPr>
            <a:xfrm rot="0">
              <a:off x="942636" y="904322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Webinar: Future of Travel Data and Analytics</a:t>
              </a:r>
            </a:p>
          </p:txBody>
        </p:sp>
        <p:sp>
          <p:nvSpPr>
            <p:cNvPr name="TextBox 130" id="130"/>
            <p:cNvSpPr txBox="true"/>
            <p:nvPr/>
          </p:nvSpPr>
          <p:spPr>
            <a:xfrm rot="0">
              <a:off x="0" y="456924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29-30</a:t>
              </a:r>
            </a:p>
          </p:txBody>
        </p:sp>
        <p:sp>
          <p:nvSpPr>
            <p:cNvPr name="TextBox 131" id="131"/>
            <p:cNvSpPr txBox="true"/>
            <p:nvPr/>
          </p:nvSpPr>
          <p:spPr>
            <a:xfrm rot="0">
              <a:off x="942636" y="447399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US Chapter Leadership Summit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Richmond, VA</a:t>
              </a:r>
            </a:p>
          </p:txBody>
        </p:sp>
      </p:grpSp>
      <p:grpSp>
        <p:nvGrpSpPr>
          <p:cNvPr name="Group 132" id="132"/>
          <p:cNvGrpSpPr/>
          <p:nvPr/>
        </p:nvGrpSpPr>
        <p:grpSpPr>
          <a:xfrm rot="0">
            <a:off x="12617898" y="2468625"/>
            <a:ext cx="4284578" cy="298450"/>
            <a:chOff x="0" y="0"/>
            <a:chExt cx="5712771" cy="397933"/>
          </a:xfrm>
        </p:grpSpPr>
        <p:sp>
          <p:nvSpPr>
            <p:cNvPr name="TextBox 133" id="133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18</a:t>
              </a:r>
            </a:p>
          </p:txBody>
        </p:sp>
        <p:sp>
          <p:nvSpPr>
            <p:cNvPr name="TextBox 134" id="134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France Carrefour Des Experts Travel &amp; MICE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Paris</a:t>
              </a:r>
            </a:p>
          </p:txBody>
        </p:sp>
      </p:grpSp>
      <p:grpSp>
        <p:nvGrpSpPr>
          <p:cNvPr name="Group 135" id="135"/>
          <p:cNvGrpSpPr/>
          <p:nvPr/>
        </p:nvGrpSpPr>
        <p:grpSpPr>
          <a:xfrm rot="0">
            <a:off x="12617898" y="7982280"/>
            <a:ext cx="4284578" cy="298450"/>
            <a:chOff x="0" y="0"/>
            <a:chExt cx="5712771" cy="397933"/>
          </a:xfrm>
        </p:grpSpPr>
        <p:sp>
          <p:nvSpPr>
            <p:cNvPr name="TextBox 136" id="136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37" id="137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France Carrefour Des Experts Travel &amp; MICE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Paris</a:t>
              </a:r>
            </a:p>
          </p:txBody>
        </p:sp>
      </p:grpSp>
      <p:grpSp>
        <p:nvGrpSpPr>
          <p:cNvPr name="Group 138" id="138"/>
          <p:cNvGrpSpPr/>
          <p:nvPr/>
        </p:nvGrpSpPr>
        <p:grpSpPr>
          <a:xfrm rot="0">
            <a:off x="12617898" y="4687123"/>
            <a:ext cx="4284578" cy="298450"/>
            <a:chOff x="0" y="0"/>
            <a:chExt cx="5712771" cy="397933"/>
          </a:xfrm>
        </p:grpSpPr>
        <p:sp>
          <p:nvSpPr>
            <p:cNvPr name="TextBox 139" id="139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24</a:t>
              </a:r>
            </a:p>
          </p:txBody>
        </p:sp>
        <p:sp>
          <p:nvSpPr>
            <p:cNvPr name="TextBox 140" id="140"/>
            <p:cNvSpPr txBox="true"/>
            <p:nvPr/>
          </p:nvSpPr>
          <p:spPr>
            <a:xfrm rot="0">
              <a:off x="942636" y="-9525"/>
              <a:ext cx="477013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WINiT Summit/Gala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New York City</a:t>
              </a:r>
            </a:p>
          </p:txBody>
        </p:sp>
      </p:grpSp>
      <p:grpSp>
        <p:nvGrpSpPr>
          <p:cNvPr name="Group 141" id="141"/>
          <p:cNvGrpSpPr/>
          <p:nvPr/>
        </p:nvGrpSpPr>
        <p:grpSpPr>
          <a:xfrm rot="0">
            <a:off x="12617898" y="7750505"/>
            <a:ext cx="4284578" cy="146050"/>
            <a:chOff x="0" y="0"/>
            <a:chExt cx="5712771" cy="194733"/>
          </a:xfrm>
        </p:grpSpPr>
        <p:sp>
          <p:nvSpPr>
            <p:cNvPr name="TextBox 142" id="142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43" id="143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– Webinar (Virtual)</a:t>
              </a:r>
            </a:p>
          </p:txBody>
        </p:sp>
      </p:grpSp>
      <p:grpSp>
        <p:nvGrpSpPr>
          <p:cNvPr name="Group 144" id="144"/>
          <p:cNvGrpSpPr/>
          <p:nvPr/>
        </p:nvGrpSpPr>
        <p:grpSpPr>
          <a:xfrm rot="0">
            <a:off x="12617898" y="8367166"/>
            <a:ext cx="4284578" cy="146050"/>
            <a:chOff x="0" y="0"/>
            <a:chExt cx="5712771" cy="194733"/>
          </a:xfrm>
        </p:grpSpPr>
        <p:sp>
          <p:nvSpPr>
            <p:cNvPr name="TextBox 145" id="145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46" id="146"/>
            <p:cNvSpPr txBox="true"/>
            <p:nvPr/>
          </p:nvSpPr>
          <p:spPr>
            <a:xfrm rot="0">
              <a:off x="942636" y="-9525"/>
              <a:ext cx="477013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Project, Crew and Team Travel Summit</a:t>
              </a:r>
            </a:p>
          </p:txBody>
        </p:sp>
      </p:grpSp>
      <p:grpSp>
        <p:nvGrpSpPr>
          <p:cNvPr name="Group 147" id="147"/>
          <p:cNvGrpSpPr/>
          <p:nvPr/>
        </p:nvGrpSpPr>
        <p:grpSpPr>
          <a:xfrm rot="0">
            <a:off x="497063" y="3363160"/>
            <a:ext cx="4284578" cy="298450"/>
            <a:chOff x="0" y="0"/>
            <a:chExt cx="5712771" cy="397933"/>
          </a:xfrm>
        </p:grpSpPr>
        <p:sp>
          <p:nvSpPr>
            <p:cNvPr name="TextBox 148" id="148"/>
            <p:cNvSpPr txBox="true"/>
            <p:nvPr/>
          </p:nvSpPr>
          <p:spPr>
            <a:xfrm rot="0">
              <a:off x="0" y="-9525"/>
              <a:ext cx="528683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8</a:t>
              </a:r>
            </a:p>
          </p:txBody>
        </p:sp>
        <p:sp>
          <p:nvSpPr>
            <p:cNvPr name="TextBox 149" id="149"/>
            <p:cNvSpPr txBox="true"/>
            <p:nvPr/>
          </p:nvSpPr>
          <p:spPr>
            <a:xfrm rot="0">
              <a:off x="915055" y="-9525"/>
              <a:ext cx="479771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Supplier Summit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Atlanta, GA</a:t>
              </a:r>
            </a:p>
          </p:txBody>
        </p:sp>
      </p:grpSp>
      <p:grpSp>
        <p:nvGrpSpPr>
          <p:cNvPr name="Group 150" id="150"/>
          <p:cNvGrpSpPr/>
          <p:nvPr/>
        </p:nvGrpSpPr>
        <p:grpSpPr>
          <a:xfrm rot="0">
            <a:off x="497063" y="4702990"/>
            <a:ext cx="4284578" cy="146050"/>
            <a:chOff x="0" y="0"/>
            <a:chExt cx="5712771" cy="194733"/>
          </a:xfrm>
        </p:grpSpPr>
        <p:sp>
          <p:nvSpPr>
            <p:cNvPr name="TextBox 151" id="151"/>
            <p:cNvSpPr txBox="true"/>
            <p:nvPr/>
          </p:nvSpPr>
          <p:spPr>
            <a:xfrm rot="0">
              <a:off x="0" y="-9525"/>
              <a:ext cx="528683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26</a:t>
              </a:r>
            </a:p>
          </p:txBody>
        </p:sp>
        <p:sp>
          <p:nvSpPr>
            <p:cNvPr name="TextBox 152" id="152"/>
            <p:cNvSpPr txBox="true"/>
            <p:nvPr/>
          </p:nvSpPr>
          <p:spPr>
            <a:xfrm rot="0">
              <a:off x="915055" y="-9525"/>
              <a:ext cx="479771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Sustainable Travel Management (Virtual)</a:t>
              </a:r>
            </a:p>
          </p:txBody>
        </p:sp>
      </p:grpSp>
      <p:grpSp>
        <p:nvGrpSpPr>
          <p:cNvPr name="Group 153" id="153"/>
          <p:cNvGrpSpPr/>
          <p:nvPr/>
        </p:nvGrpSpPr>
        <p:grpSpPr>
          <a:xfrm rot="0">
            <a:off x="497063" y="4923647"/>
            <a:ext cx="4284578" cy="298450"/>
            <a:chOff x="0" y="0"/>
            <a:chExt cx="5712771" cy="397933"/>
          </a:xfrm>
        </p:grpSpPr>
        <p:sp>
          <p:nvSpPr>
            <p:cNvPr name="TextBox 154" id="154"/>
            <p:cNvSpPr txBox="true"/>
            <p:nvPr/>
          </p:nvSpPr>
          <p:spPr>
            <a:xfrm rot="0">
              <a:off x="0" y="-9525"/>
              <a:ext cx="528683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27</a:t>
              </a:r>
            </a:p>
          </p:txBody>
        </p:sp>
        <p:sp>
          <p:nvSpPr>
            <p:cNvPr name="TextBox 155" id="155"/>
            <p:cNvSpPr txBox="true"/>
            <p:nvPr/>
          </p:nvSpPr>
          <p:spPr>
            <a:xfrm rot="0">
              <a:off x="915055" y="-9525"/>
              <a:ext cx="479771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France Carrefour Des Experts Travel &amp; MICE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Paris</a:t>
              </a:r>
            </a:p>
          </p:txBody>
        </p:sp>
      </p:grpSp>
      <p:grpSp>
        <p:nvGrpSpPr>
          <p:cNvPr name="Group 156" id="156"/>
          <p:cNvGrpSpPr/>
          <p:nvPr/>
        </p:nvGrpSpPr>
        <p:grpSpPr>
          <a:xfrm rot="0">
            <a:off x="497063" y="4329932"/>
            <a:ext cx="4284578" cy="298450"/>
            <a:chOff x="0" y="0"/>
            <a:chExt cx="5712771" cy="397933"/>
          </a:xfrm>
        </p:grpSpPr>
        <p:sp>
          <p:nvSpPr>
            <p:cNvPr name="TextBox 157" id="157"/>
            <p:cNvSpPr txBox="true"/>
            <p:nvPr/>
          </p:nvSpPr>
          <p:spPr>
            <a:xfrm rot="0">
              <a:off x="0" y="-9525"/>
              <a:ext cx="528683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16</a:t>
              </a:r>
            </a:p>
          </p:txBody>
        </p:sp>
        <p:sp>
          <p:nvSpPr>
            <p:cNvPr name="TextBox 158" id="158"/>
            <p:cNvSpPr txBox="true"/>
            <p:nvPr/>
          </p:nvSpPr>
          <p:spPr>
            <a:xfrm rot="0">
              <a:off x="915055" y="-9525"/>
              <a:ext cx="479771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Sponsors Summit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Italy</a:t>
              </a:r>
            </a:p>
          </p:txBody>
        </p:sp>
      </p:grpSp>
      <p:grpSp>
        <p:nvGrpSpPr>
          <p:cNvPr name="Group 159" id="159"/>
          <p:cNvGrpSpPr/>
          <p:nvPr/>
        </p:nvGrpSpPr>
        <p:grpSpPr>
          <a:xfrm rot="0">
            <a:off x="497063" y="3956875"/>
            <a:ext cx="4284578" cy="298450"/>
            <a:chOff x="0" y="0"/>
            <a:chExt cx="5712771" cy="397933"/>
          </a:xfrm>
        </p:grpSpPr>
        <p:sp>
          <p:nvSpPr>
            <p:cNvPr name="TextBox 160" id="160"/>
            <p:cNvSpPr txBox="true"/>
            <p:nvPr/>
          </p:nvSpPr>
          <p:spPr>
            <a:xfrm rot="0">
              <a:off x="0" y="-9525"/>
              <a:ext cx="528683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14</a:t>
              </a:r>
            </a:p>
          </p:txBody>
        </p:sp>
        <p:sp>
          <p:nvSpPr>
            <p:cNvPr name="TextBox 161" id="161"/>
            <p:cNvSpPr txBox="true"/>
            <p:nvPr/>
          </p:nvSpPr>
          <p:spPr>
            <a:xfrm rot="0">
              <a:off x="915055" y="-9525"/>
              <a:ext cx="479771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Webinar: Travel Risk Management in a Post-COVID World: Best Practices</a:t>
              </a:r>
            </a:p>
          </p:txBody>
        </p:sp>
      </p:grpSp>
      <p:grpSp>
        <p:nvGrpSpPr>
          <p:cNvPr name="Group 162" id="162"/>
          <p:cNvGrpSpPr/>
          <p:nvPr/>
        </p:nvGrpSpPr>
        <p:grpSpPr>
          <a:xfrm rot="0">
            <a:off x="497063" y="5780897"/>
            <a:ext cx="4284578" cy="298450"/>
            <a:chOff x="0" y="0"/>
            <a:chExt cx="5712771" cy="397933"/>
          </a:xfrm>
        </p:grpSpPr>
        <p:sp>
          <p:nvSpPr>
            <p:cNvPr name="TextBox 163" id="163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7</a:t>
              </a:r>
            </a:p>
          </p:txBody>
        </p:sp>
        <p:sp>
          <p:nvSpPr>
            <p:cNvPr name="TextBox 164" id="164"/>
            <p:cNvSpPr txBox="true"/>
            <p:nvPr/>
          </p:nvSpPr>
          <p:spPr>
            <a:xfrm rot="0">
              <a:off x="915055" y="-9525"/>
              <a:ext cx="479771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Advanced Principles of Business Travel Management™ (Virtual) – EMEA/APAC</a:t>
              </a:r>
            </a:p>
          </p:txBody>
        </p:sp>
      </p:grpSp>
      <p:grpSp>
        <p:nvGrpSpPr>
          <p:cNvPr name="Group 165" id="165"/>
          <p:cNvGrpSpPr/>
          <p:nvPr/>
        </p:nvGrpSpPr>
        <p:grpSpPr>
          <a:xfrm rot="0">
            <a:off x="497063" y="6484763"/>
            <a:ext cx="4284578" cy="146050"/>
            <a:chOff x="0" y="0"/>
            <a:chExt cx="5712771" cy="194733"/>
          </a:xfrm>
        </p:grpSpPr>
        <p:sp>
          <p:nvSpPr>
            <p:cNvPr name="TextBox 166" id="166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21</a:t>
              </a:r>
            </a:p>
          </p:txBody>
        </p:sp>
        <p:sp>
          <p:nvSpPr>
            <p:cNvPr name="TextBox 167" id="167"/>
            <p:cNvSpPr txBox="true"/>
            <p:nvPr/>
          </p:nvSpPr>
          <p:spPr>
            <a:xfrm rot="0">
              <a:off x="915055" y="-9525"/>
              <a:ext cx="479771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– Roadshow 2024 – Rome</a:t>
              </a:r>
            </a:p>
          </p:txBody>
        </p:sp>
      </p:grpSp>
      <p:grpSp>
        <p:nvGrpSpPr>
          <p:cNvPr name="Group 168" id="168"/>
          <p:cNvGrpSpPr/>
          <p:nvPr/>
        </p:nvGrpSpPr>
        <p:grpSpPr>
          <a:xfrm rot="0">
            <a:off x="497063" y="6132830"/>
            <a:ext cx="4284578" cy="298450"/>
            <a:chOff x="0" y="0"/>
            <a:chExt cx="5712771" cy="397933"/>
          </a:xfrm>
        </p:grpSpPr>
        <p:sp>
          <p:nvSpPr>
            <p:cNvPr name="TextBox 169" id="169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8</a:t>
              </a:r>
            </a:p>
          </p:txBody>
        </p:sp>
        <p:sp>
          <p:nvSpPr>
            <p:cNvPr name="TextBox 170" id="170"/>
            <p:cNvSpPr txBox="true"/>
            <p:nvPr/>
          </p:nvSpPr>
          <p:spPr>
            <a:xfrm rot="0">
              <a:off x="915055" y="-9525"/>
              <a:ext cx="479771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WINiT Celebrates International Women's Day 2024 (Webinar)</a:t>
              </a:r>
            </a:p>
          </p:txBody>
        </p:sp>
      </p:grpSp>
      <p:grpSp>
        <p:nvGrpSpPr>
          <p:cNvPr name="Group 171" id="171"/>
          <p:cNvGrpSpPr/>
          <p:nvPr/>
        </p:nvGrpSpPr>
        <p:grpSpPr>
          <a:xfrm rot="0">
            <a:off x="497063" y="7455415"/>
            <a:ext cx="4386411" cy="1726542"/>
            <a:chOff x="0" y="0"/>
            <a:chExt cx="5848549" cy="2302056"/>
          </a:xfrm>
        </p:grpSpPr>
        <p:sp>
          <p:nvSpPr>
            <p:cNvPr name="TextBox 172" id="172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3-4</a:t>
              </a:r>
            </a:p>
          </p:txBody>
        </p:sp>
        <p:sp>
          <p:nvSpPr>
            <p:cNvPr name="TextBox 173" id="173"/>
            <p:cNvSpPr txBox="true"/>
            <p:nvPr/>
          </p:nvSpPr>
          <p:spPr>
            <a:xfrm rot="0">
              <a:off x="915055" y="0"/>
              <a:ext cx="4797716" cy="370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LATAM Conference 2024</a:t>
              </a:r>
            </a:p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Mexico City, Mexico</a:t>
              </a:r>
            </a:p>
          </p:txBody>
        </p:sp>
        <p:sp>
          <p:nvSpPr>
            <p:cNvPr name="TextBox 174" id="174"/>
            <p:cNvSpPr txBox="true"/>
            <p:nvPr/>
          </p:nvSpPr>
          <p:spPr>
            <a:xfrm rot="0">
              <a:off x="0" y="1931216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22-24</a:t>
              </a:r>
            </a:p>
          </p:txBody>
        </p:sp>
        <p:sp>
          <p:nvSpPr>
            <p:cNvPr name="TextBox 175" id="175"/>
            <p:cNvSpPr txBox="true"/>
            <p:nvPr/>
          </p:nvSpPr>
          <p:spPr>
            <a:xfrm rot="0">
              <a:off x="915055" y="1931216"/>
              <a:ext cx="4933494" cy="370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Conference 2024</a:t>
              </a:r>
            </a:p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Toronto, Canada</a:t>
              </a:r>
            </a:p>
          </p:txBody>
        </p:sp>
        <p:sp>
          <p:nvSpPr>
            <p:cNvPr name="TextBox 176" id="176"/>
            <p:cNvSpPr txBox="true"/>
            <p:nvPr/>
          </p:nvSpPr>
          <p:spPr>
            <a:xfrm rot="0">
              <a:off x="0" y="914727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9</a:t>
              </a:r>
            </a:p>
          </p:txBody>
        </p:sp>
        <p:sp>
          <p:nvSpPr>
            <p:cNvPr name="TextBox 177" id="177"/>
            <p:cNvSpPr txBox="true"/>
            <p:nvPr/>
          </p:nvSpPr>
          <p:spPr>
            <a:xfrm rot="0">
              <a:off x="915055" y="914727"/>
              <a:ext cx="493349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Supplier Summit – Copenhagen</a:t>
              </a:r>
            </a:p>
          </p:txBody>
        </p:sp>
        <p:sp>
          <p:nvSpPr>
            <p:cNvPr name="TextBox 178" id="178"/>
            <p:cNvSpPr txBox="true"/>
            <p:nvPr/>
          </p:nvSpPr>
          <p:spPr>
            <a:xfrm rot="0">
              <a:off x="0" y="119429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9</a:t>
              </a:r>
            </a:p>
          </p:txBody>
        </p:sp>
        <p:sp>
          <p:nvSpPr>
            <p:cNvPr name="TextBox 179" id="179"/>
            <p:cNvSpPr txBox="true"/>
            <p:nvPr/>
          </p:nvSpPr>
          <p:spPr>
            <a:xfrm rot="0">
              <a:off x="915055" y="1194290"/>
              <a:ext cx="4933494" cy="370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Business Travel Management™ (Virtual) – Europe</a:t>
              </a:r>
            </a:p>
          </p:txBody>
        </p:sp>
        <p:sp>
          <p:nvSpPr>
            <p:cNvPr name="TextBox 180" id="180"/>
            <p:cNvSpPr txBox="true"/>
            <p:nvPr/>
          </p:nvSpPr>
          <p:spPr>
            <a:xfrm rot="0">
              <a:off x="0" y="1651653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11</a:t>
              </a:r>
            </a:p>
          </p:txBody>
        </p:sp>
        <p:sp>
          <p:nvSpPr>
            <p:cNvPr name="TextBox 181" id="181"/>
            <p:cNvSpPr txBox="true"/>
            <p:nvPr/>
          </p:nvSpPr>
          <p:spPr>
            <a:xfrm rot="0">
              <a:off x="915055" y="1651653"/>
              <a:ext cx="493349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Breakfast with Travel Managers – Milano</a:t>
              </a:r>
            </a:p>
          </p:txBody>
        </p:sp>
        <p:sp>
          <p:nvSpPr>
            <p:cNvPr name="TextBox 182" id="182"/>
            <p:cNvSpPr txBox="true"/>
            <p:nvPr/>
          </p:nvSpPr>
          <p:spPr>
            <a:xfrm rot="0">
              <a:off x="0" y="457363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4</a:t>
              </a:r>
            </a:p>
          </p:txBody>
        </p:sp>
        <p:sp>
          <p:nvSpPr>
            <p:cNvPr name="TextBox 183" id="183"/>
            <p:cNvSpPr txBox="true"/>
            <p:nvPr/>
          </p:nvSpPr>
          <p:spPr>
            <a:xfrm rot="0">
              <a:off x="915055" y="457363"/>
              <a:ext cx="4933494" cy="370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Business Travel Management™ (Virtual) – Americas</a:t>
              </a:r>
            </a:p>
          </p:txBody>
        </p:sp>
      </p:grpSp>
      <p:sp>
        <p:nvSpPr>
          <p:cNvPr name="TextBox 184" id="184"/>
          <p:cNvSpPr txBox="true"/>
          <p:nvPr/>
        </p:nvSpPr>
        <p:spPr>
          <a:xfrm rot="0">
            <a:off x="10467329" y="9068578"/>
            <a:ext cx="2564945" cy="948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37491" indent="-118745" lvl="1">
              <a:lnSpc>
                <a:spcPts val="1573"/>
              </a:lnSpc>
              <a:buFont typeface="Arial"/>
              <a:buChar char="•"/>
            </a:pPr>
            <a:r>
              <a:rPr lang="en-US" sz="1100">
                <a:solidFill>
                  <a:srgbClr val="FCB414"/>
                </a:solidFill>
                <a:latin typeface="Lato 2"/>
              </a:rPr>
              <a:t>LATAM Roadshow (3)</a:t>
            </a:r>
          </a:p>
          <a:p>
            <a:pPr marL="237491" indent="-118745" lvl="1">
              <a:lnSpc>
                <a:spcPts val="1573"/>
              </a:lnSpc>
              <a:buFont typeface="Arial"/>
              <a:buChar char="•"/>
            </a:pPr>
            <a:r>
              <a:rPr lang="en-US" sz="1100">
                <a:solidFill>
                  <a:srgbClr val="FCB414"/>
                </a:solidFill>
                <a:latin typeface="Lato 2"/>
              </a:rPr>
              <a:t>Chapter’s President Council Meetings</a:t>
            </a:r>
          </a:p>
          <a:p>
            <a:pPr marL="237491" indent="-118745" lvl="1">
              <a:lnSpc>
                <a:spcPts val="1573"/>
              </a:lnSpc>
              <a:buFont typeface="Arial"/>
              <a:buChar char="•"/>
            </a:pPr>
            <a:r>
              <a:rPr lang="en-US" sz="1100">
                <a:solidFill>
                  <a:srgbClr val="FCB414"/>
                </a:solidFill>
                <a:latin typeface="Lato 2"/>
              </a:rPr>
              <a:t>GBTA Italy – Webinar (Virtual)</a:t>
            </a:r>
          </a:p>
          <a:p>
            <a:pPr marL="237491" indent="-118745" lvl="1">
              <a:lnSpc>
                <a:spcPts val="1573"/>
              </a:lnSpc>
              <a:buFont typeface="Arial"/>
              <a:buChar char="•"/>
            </a:pPr>
            <a:r>
              <a:rPr lang="en-US" sz="1100">
                <a:solidFill>
                  <a:srgbClr val="FCB414"/>
                </a:solidFill>
                <a:latin typeface="Lato 2"/>
              </a:rPr>
              <a:t>GBTA Italy Conference 2024</a:t>
            </a:r>
          </a:p>
        </p:txBody>
      </p:sp>
      <p:sp>
        <p:nvSpPr>
          <p:cNvPr name="TextBox 185" id="185"/>
          <p:cNvSpPr txBox="true"/>
          <p:nvPr/>
        </p:nvSpPr>
        <p:spPr>
          <a:xfrm rot="0">
            <a:off x="13165624" y="9141866"/>
            <a:ext cx="5078743" cy="758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37491" indent="-118745" lvl="1">
              <a:lnSpc>
                <a:spcPts val="1573"/>
              </a:lnSpc>
              <a:buFont typeface="Arial"/>
              <a:buChar char="•"/>
            </a:pPr>
            <a:r>
              <a:rPr lang="en-US" sz="1100">
                <a:solidFill>
                  <a:srgbClr val="FCB414"/>
                </a:solidFill>
                <a:latin typeface="Lato 2"/>
              </a:rPr>
              <a:t>GBTA France Carrefour Des Experts Travel &amp; MICE – Paris</a:t>
            </a:r>
          </a:p>
          <a:p>
            <a:pPr marL="237491" indent="-118745" lvl="1">
              <a:lnSpc>
                <a:spcPts val="1573"/>
              </a:lnSpc>
              <a:buFont typeface="Arial"/>
              <a:buChar char="•"/>
            </a:pPr>
            <a:r>
              <a:rPr lang="en-US" sz="1100">
                <a:solidFill>
                  <a:srgbClr val="FCB414"/>
                </a:solidFill>
                <a:latin typeface="Lato 2"/>
              </a:rPr>
              <a:t>GBTA Academy: Fundamentals of Strategic Meetings Management™ (Virtual)</a:t>
            </a:r>
          </a:p>
          <a:p>
            <a:pPr marL="237491" indent="-118745" lvl="1">
              <a:lnSpc>
                <a:spcPts val="1573"/>
              </a:lnSpc>
              <a:buFont typeface="Arial"/>
              <a:buChar char="•"/>
            </a:pPr>
            <a:r>
              <a:rPr lang="en-US" sz="1100">
                <a:solidFill>
                  <a:srgbClr val="FCB414"/>
                </a:solidFill>
                <a:latin typeface="Lato 2"/>
              </a:rPr>
              <a:t>GBTA Academy: Certificate of Corporate Travel Execution Through </a:t>
            </a:r>
          </a:p>
          <a:p>
            <a:pPr>
              <a:lnSpc>
                <a:spcPts val="1573"/>
              </a:lnSpc>
            </a:pPr>
            <a:r>
              <a:rPr lang="en-US" sz="1100">
                <a:solidFill>
                  <a:srgbClr val="FCB414"/>
                </a:solidFill>
                <a:latin typeface="Lato 2"/>
              </a:rPr>
              <a:t>         </a:t>
            </a:r>
            <a:r>
              <a:rPr lang="en-US" sz="1100">
                <a:solidFill>
                  <a:srgbClr val="FCB414"/>
                </a:solidFill>
                <a:latin typeface="Lato 2"/>
              </a:rPr>
              <a:t>December 2024 (Virtual) </a:t>
            </a:r>
          </a:p>
        </p:txBody>
      </p:sp>
      <p:sp>
        <p:nvSpPr>
          <p:cNvPr name="AutoShape 186" id="186"/>
          <p:cNvSpPr/>
          <p:nvPr/>
        </p:nvSpPr>
        <p:spPr>
          <a:xfrm flipV="true">
            <a:off x="10326419" y="9162727"/>
            <a:ext cx="0" cy="824400"/>
          </a:xfrm>
          <a:prstGeom prst="line">
            <a:avLst/>
          </a:prstGeom>
          <a:ln cap="flat" w="19050">
            <a:solidFill>
              <a:srgbClr val="FCB414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650" y="0"/>
            <a:ext cx="18589802" cy="1165847"/>
            <a:chOff x="0" y="0"/>
            <a:chExt cx="4896080" cy="3070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96079" cy="307054"/>
            </a:xfrm>
            <a:custGeom>
              <a:avLst/>
              <a:gdLst/>
              <a:ahLst/>
              <a:cxnLst/>
              <a:rect r="r" b="b" t="t" l="l"/>
              <a:pathLst>
                <a:path h="307054" w="4896079">
                  <a:moveTo>
                    <a:pt x="0" y="0"/>
                  </a:moveTo>
                  <a:lnTo>
                    <a:pt x="4896079" y="0"/>
                  </a:lnTo>
                  <a:lnTo>
                    <a:pt x="4896079" y="307054"/>
                  </a:lnTo>
                  <a:lnTo>
                    <a:pt x="0" y="307054"/>
                  </a:lnTo>
                  <a:close/>
                </a:path>
              </a:pathLst>
            </a:custGeom>
            <a:solidFill>
              <a:srgbClr val="4F515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96080" cy="3451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75012" y="90684"/>
            <a:ext cx="4060834" cy="1075163"/>
          </a:xfrm>
          <a:custGeom>
            <a:avLst/>
            <a:gdLst/>
            <a:ahLst/>
            <a:cxnLst/>
            <a:rect r="r" b="b" t="t" l="l"/>
            <a:pathLst>
              <a:path h="1075163" w="4060834">
                <a:moveTo>
                  <a:pt x="0" y="0"/>
                </a:moveTo>
                <a:lnTo>
                  <a:pt x="4060834" y="0"/>
                </a:lnTo>
                <a:lnTo>
                  <a:pt x="4060834" y="1075163"/>
                </a:lnTo>
                <a:lnTo>
                  <a:pt x="0" y="1075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81" t="-16507" r="-5681" b="-14856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6938734" y="5802981"/>
            <a:ext cx="5186054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12134313" y="2542916"/>
            <a:ext cx="0" cy="3260064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2134313" y="2552441"/>
            <a:ext cx="286043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9457590" y="1440492"/>
            <a:ext cx="7293221" cy="3631416"/>
          </a:xfrm>
          <a:custGeom>
            <a:avLst/>
            <a:gdLst/>
            <a:ahLst/>
            <a:cxnLst/>
            <a:rect r="r" b="b" t="t" l="l"/>
            <a:pathLst>
              <a:path h="3631416" w="7293221">
                <a:moveTo>
                  <a:pt x="0" y="0"/>
                </a:moveTo>
                <a:lnTo>
                  <a:pt x="7293221" y="0"/>
                </a:lnTo>
                <a:lnTo>
                  <a:pt x="7293221" y="3631416"/>
                </a:lnTo>
                <a:lnTo>
                  <a:pt x="0" y="3631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183877" y="321243"/>
            <a:ext cx="3420814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Lato 2"/>
              </a:rPr>
              <a:t>GBTA 2024 Events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95704" y="1408860"/>
            <a:ext cx="7964547" cy="1117396"/>
            <a:chOff x="0" y="0"/>
            <a:chExt cx="10619396" cy="1489862"/>
          </a:xfrm>
        </p:grpSpPr>
        <p:sp>
          <p:nvSpPr>
            <p:cNvPr name="AutoShape 12" id="12"/>
            <p:cNvSpPr/>
            <p:nvPr/>
          </p:nvSpPr>
          <p:spPr>
            <a:xfrm flipV="true">
              <a:off x="0" y="12700"/>
              <a:ext cx="9659789" cy="0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9659789" y="1477162"/>
              <a:ext cx="959607" cy="0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AutoShape 14" id="14"/>
            <p:cNvSpPr/>
            <p:nvPr/>
          </p:nvSpPr>
          <p:spPr>
            <a:xfrm flipV="true">
              <a:off x="9672489" y="0"/>
              <a:ext cx="0" cy="1489862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195704" y="3256200"/>
            <a:ext cx="8682230" cy="525555"/>
            <a:chOff x="0" y="0"/>
            <a:chExt cx="11576307" cy="700739"/>
          </a:xfrm>
        </p:grpSpPr>
        <p:sp>
          <p:nvSpPr>
            <p:cNvPr name="AutoShape 16" id="16"/>
            <p:cNvSpPr/>
            <p:nvPr/>
          </p:nvSpPr>
          <p:spPr>
            <a:xfrm flipV="true">
              <a:off x="0" y="688039"/>
              <a:ext cx="9659789" cy="0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>
              <a:off x="9647089" y="12700"/>
              <a:ext cx="1929218" cy="0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AutoShape 18" id="18"/>
            <p:cNvSpPr/>
            <p:nvPr/>
          </p:nvSpPr>
          <p:spPr>
            <a:xfrm flipV="true">
              <a:off x="9659789" y="11007"/>
              <a:ext cx="0" cy="689733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195704" y="4648530"/>
            <a:ext cx="9545607" cy="3618117"/>
            <a:chOff x="0" y="0"/>
            <a:chExt cx="12727476" cy="4824156"/>
          </a:xfrm>
        </p:grpSpPr>
        <p:sp>
          <p:nvSpPr>
            <p:cNvPr name="AutoShape 20" id="20"/>
            <p:cNvSpPr/>
            <p:nvPr/>
          </p:nvSpPr>
          <p:spPr>
            <a:xfrm>
              <a:off x="0" y="4811456"/>
              <a:ext cx="7130731" cy="0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1" id="21"/>
            <p:cNvSpPr/>
            <p:nvPr/>
          </p:nvSpPr>
          <p:spPr>
            <a:xfrm>
              <a:off x="7130731" y="12700"/>
              <a:ext cx="5596746" cy="0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AutoShape 22" id="22"/>
            <p:cNvSpPr/>
            <p:nvPr/>
          </p:nvSpPr>
          <p:spPr>
            <a:xfrm flipV="true">
              <a:off x="7130731" y="0"/>
              <a:ext cx="0" cy="4824156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AutoShape 23" id="23"/>
          <p:cNvSpPr/>
          <p:nvPr/>
        </p:nvSpPr>
        <p:spPr>
          <a:xfrm>
            <a:off x="1195704" y="1853360"/>
            <a:ext cx="5338523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2576508" y="5411633"/>
            <a:ext cx="4682792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2576508" y="6541011"/>
            <a:ext cx="4682792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195704" y="4188155"/>
            <a:ext cx="5338523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195704" y="8649391"/>
            <a:ext cx="5338523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6938734" y="6184704"/>
            <a:ext cx="4206050" cy="0"/>
          </a:xfrm>
          <a:prstGeom prst="line">
            <a:avLst/>
          </a:prstGeom>
          <a:ln cap="flat" w="19050">
            <a:solidFill>
              <a:srgbClr val="FF6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1195704" y="1466010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Canada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576508" y="5024283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Asia-Pacific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576508" y="6196681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Virtual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95704" y="3800805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United States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95704" y="8262041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Latin America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938734" y="5797354"/>
            <a:ext cx="3807208" cy="31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6200"/>
                </a:solidFill>
                <a:latin typeface="Lato 3"/>
              </a:rPr>
              <a:t>Europe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576508" y="5573558"/>
            <a:ext cx="909606" cy="144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0"/>
              </a:lnSpc>
            </a:pPr>
            <a:r>
              <a:rPr lang="en-US" sz="1000">
                <a:solidFill>
                  <a:srgbClr val="000000"/>
                </a:solidFill>
                <a:latin typeface="Lato 3"/>
              </a:rPr>
              <a:t>May 14-15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576508" y="5793456"/>
            <a:ext cx="909606" cy="144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0"/>
              </a:lnSpc>
            </a:pPr>
            <a:r>
              <a:rPr lang="en-US" sz="1000">
                <a:solidFill>
                  <a:srgbClr val="000000"/>
                </a:solidFill>
                <a:latin typeface="Lato 3"/>
              </a:rPr>
              <a:t>TBD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486114" y="5564033"/>
            <a:ext cx="2797775" cy="15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0"/>
              </a:lnSpc>
            </a:pPr>
            <a:r>
              <a:rPr lang="en-US" sz="1000">
                <a:solidFill>
                  <a:srgbClr val="000000"/>
                </a:solidFill>
                <a:latin typeface="Lato 2"/>
              </a:rPr>
              <a:t>GBTA APAC Conference – Singapore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2576508" y="6702936"/>
            <a:ext cx="4682792" cy="298450"/>
            <a:chOff x="0" y="0"/>
            <a:chExt cx="6243722" cy="397933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0" y="0"/>
              <a:ext cx="1212808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Jan/Apr/May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1212808" y="-9525"/>
              <a:ext cx="503091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Business Travel Management™ (Virtual) – Americas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2576508" y="7108338"/>
            <a:ext cx="4682792" cy="146050"/>
            <a:chOff x="0" y="0"/>
            <a:chExt cx="6243722" cy="194733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0" y="0"/>
              <a:ext cx="1212808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Jan 31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1212808" y="-9525"/>
              <a:ext cx="503091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Webinar: Future of Travel Data and Analytics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2576508" y="7361339"/>
            <a:ext cx="4454556" cy="298450"/>
            <a:chOff x="0" y="0"/>
            <a:chExt cx="5939408" cy="397933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0" y="0"/>
              <a:ext cx="1212808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Feb 14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1212808" y="-9525"/>
              <a:ext cx="4726601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Webinar: Travel Risk Management in a Post-COVID World: Best Practices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576508" y="7766741"/>
            <a:ext cx="4454556" cy="146050"/>
            <a:chOff x="0" y="0"/>
            <a:chExt cx="5939408" cy="194733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0" y="0"/>
              <a:ext cx="1212808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Feb/Jul/Sep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1212808" y="-9525"/>
              <a:ext cx="4726601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Sustainable Travel Management (Virtual)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2576508" y="8019743"/>
            <a:ext cx="4454556" cy="146050"/>
            <a:chOff x="0" y="0"/>
            <a:chExt cx="5939408" cy="194733"/>
          </a:xfrm>
        </p:grpSpPr>
        <p:sp>
          <p:nvSpPr>
            <p:cNvPr name="TextBox 51" id="51"/>
            <p:cNvSpPr txBox="true"/>
            <p:nvPr/>
          </p:nvSpPr>
          <p:spPr>
            <a:xfrm rot="0">
              <a:off x="0" y="0"/>
              <a:ext cx="1212808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Feb/May/Nov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1212808" y="-9525"/>
              <a:ext cx="4726601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Direct Talk (Virtual)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2576508" y="8778747"/>
            <a:ext cx="4701842" cy="298450"/>
            <a:chOff x="0" y="0"/>
            <a:chExt cx="6269122" cy="397933"/>
          </a:xfrm>
        </p:grpSpPr>
        <p:sp>
          <p:nvSpPr>
            <p:cNvPr name="TextBox 54" id="54"/>
            <p:cNvSpPr txBox="true"/>
            <p:nvPr/>
          </p:nvSpPr>
          <p:spPr>
            <a:xfrm rot="0">
              <a:off x="0" y="0"/>
              <a:ext cx="1212808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Jul/Oct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1212808" y="-9525"/>
              <a:ext cx="505631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Strategic Meetings Management™ (Virtual)</a:t>
              </a:r>
              <a:r>
                <a:rPr lang="en-US" sz="1000">
                  <a:solidFill>
                    <a:srgbClr val="000000"/>
                  </a:solidFill>
                  <a:latin typeface="Lato 2"/>
                </a:rPr>
                <a:t> 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2576508" y="8272744"/>
            <a:ext cx="4682792" cy="146050"/>
            <a:chOff x="0" y="0"/>
            <a:chExt cx="6243722" cy="194733"/>
          </a:xfrm>
        </p:grpSpPr>
        <p:sp>
          <p:nvSpPr>
            <p:cNvPr name="TextBox 57" id="57"/>
            <p:cNvSpPr txBox="true"/>
            <p:nvPr/>
          </p:nvSpPr>
          <p:spPr>
            <a:xfrm rot="0">
              <a:off x="0" y="0"/>
              <a:ext cx="1212808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May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1212808" y="-9525"/>
              <a:ext cx="503091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Board of Directors Candidate Forum 2024 (Virtual)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2576508" y="8525746"/>
            <a:ext cx="4682792" cy="146050"/>
            <a:chOff x="0" y="0"/>
            <a:chExt cx="6243722" cy="194733"/>
          </a:xfrm>
        </p:grpSpPr>
        <p:sp>
          <p:nvSpPr>
            <p:cNvPr name="TextBox 60" id="60"/>
            <p:cNvSpPr txBox="true"/>
            <p:nvPr/>
          </p:nvSpPr>
          <p:spPr>
            <a:xfrm rot="0">
              <a:off x="0" y="0"/>
              <a:ext cx="1212808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May/Jun/Nov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1212808" y="-9525"/>
              <a:ext cx="5030915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Webinar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2576508" y="9589550"/>
            <a:ext cx="4682792" cy="298450"/>
            <a:chOff x="0" y="0"/>
            <a:chExt cx="6243722" cy="397933"/>
          </a:xfrm>
        </p:grpSpPr>
        <p:sp>
          <p:nvSpPr>
            <p:cNvPr name="TextBox 63" id="63"/>
            <p:cNvSpPr txBox="true"/>
            <p:nvPr/>
          </p:nvSpPr>
          <p:spPr>
            <a:xfrm rot="0">
              <a:off x="0" y="0"/>
              <a:ext cx="1212808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Sep/Oct</a:t>
              </a:r>
            </a:p>
          </p:txBody>
        </p:sp>
        <p:sp>
          <p:nvSpPr>
            <p:cNvPr name="TextBox 64" id="64"/>
            <p:cNvSpPr txBox="true"/>
            <p:nvPr/>
          </p:nvSpPr>
          <p:spPr>
            <a:xfrm rot="0">
              <a:off x="1212808" y="-9525"/>
              <a:ext cx="503091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Business Travel Management™ - EMEA/APAC//EUROPE/LATAM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2595558" y="9184149"/>
            <a:ext cx="4682792" cy="298450"/>
            <a:chOff x="0" y="0"/>
            <a:chExt cx="6243722" cy="397933"/>
          </a:xfrm>
        </p:grpSpPr>
        <p:sp>
          <p:nvSpPr>
            <p:cNvPr name="TextBox 66" id="66"/>
            <p:cNvSpPr txBox="true"/>
            <p:nvPr/>
          </p:nvSpPr>
          <p:spPr>
            <a:xfrm rot="0">
              <a:off x="0" y="0"/>
              <a:ext cx="1212808" cy="1928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3"/>
                </a:rPr>
                <a:t>Sep</a:t>
              </a:r>
            </a:p>
          </p:txBody>
        </p:sp>
        <p:sp>
          <p:nvSpPr>
            <p:cNvPr name="TextBox 67" id="67"/>
            <p:cNvSpPr txBox="true"/>
            <p:nvPr/>
          </p:nvSpPr>
          <p:spPr>
            <a:xfrm rot="0">
              <a:off x="1212808" y="-9525"/>
              <a:ext cx="5030915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Certificate of Corporate Travel Execution Through December 2024</a:t>
              </a:r>
            </a:p>
          </p:txBody>
        </p:sp>
      </p:grpSp>
      <p:sp>
        <p:nvSpPr>
          <p:cNvPr name="TextBox 68" id="68"/>
          <p:cNvSpPr txBox="true"/>
          <p:nvPr/>
        </p:nvSpPr>
        <p:spPr>
          <a:xfrm rot="0">
            <a:off x="13486114" y="5783931"/>
            <a:ext cx="2797775" cy="307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0"/>
              </a:lnSpc>
            </a:pPr>
            <a:r>
              <a:rPr lang="en-US" sz="1000">
                <a:solidFill>
                  <a:srgbClr val="000000"/>
                </a:solidFill>
                <a:latin typeface="Lato 2"/>
              </a:rPr>
              <a:t>GBTA Academy: Advanced Principles of Business Travel Management™ (Virtual) – EMEA/APAC</a:t>
            </a:r>
          </a:p>
        </p:txBody>
      </p:sp>
      <p:grpSp>
        <p:nvGrpSpPr>
          <p:cNvPr name="Group 69" id="69"/>
          <p:cNvGrpSpPr/>
          <p:nvPr/>
        </p:nvGrpSpPr>
        <p:grpSpPr>
          <a:xfrm rot="0">
            <a:off x="1195704" y="4350080"/>
            <a:ext cx="3557541" cy="298450"/>
            <a:chOff x="0" y="0"/>
            <a:chExt cx="4743388" cy="397933"/>
          </a:xfrm>
        </p:grpSpPr>
        <p:sp>
          <p:nvSpPr>
            <p:cNvPr name="TextBox 70" id="70"/>
            <p:cNvSpPr txBox="true"/>
            <p:nvPr/>
          </p:nvSpPr>
          <p:spPr>
            <a:xfrm rot="0">
              <a:off x="0" y="0"/>
              <a:ext cx="753711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Jan 29-30</a:t>
              </a:r>
            </a:p>
          </p:txBody>
        </p:sp>
        <p:sp>
          <p:nvSpPr>
            <p:cNvPr name="TextBox 71" id="71"/>
            <p:cNvSpPr txBox="true"/>
            <p:nvPr/>
          </p:nvSpPr>
          <p:spPr>
            <a:xfrm rot="0">
              <a:off x="1013022" y="-9525"/>
              <a:ext cx="373036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US Chapter Leadership Summit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Richmond, VA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1195704" y="8811316"/>
            <a:ext cx="3557541" cy="298376"/>
            <a:chOff x="0" y="0"/>
            <a:chExt cx="4743388" cy="397834"/>
          </a:xfrm>
        </p:grpSpPr>
        <p:sp>
          <p:nvSpPr>
            <p:cNvPr name="TextBox 73" id="73"/>
            <p:cNvSpPr txBox="true"/>
            <p:nvPr/>
          </p:nvSpPr>
          <p:spPr>
            <a:xfrm rot="0">
              <a:off x="0" y="0"/>
              <a:ext cx="753711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Apr 3-4</a:t>
              </a:r>
            </a:p>
          </p:txBody>
        </p:sp>
        <p:sp>
          <p:nvSpPr>
            <p:cNvPr name="TextBox 74" id="74"/>
            <p:cNvSpPr txBox="true"/>
            <p:nvPr/>
          </p:nvSpPr>
          <p:spPr>
            <a:xfrm rot="0">
              <a:off x="1013022" y="-9525"/>
              <a:ext cx="3730366" cy="407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LATAM Conference 2024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Mexico City, Mexico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6938734" y="6378552"/>
            <a:ext cx="4206050" cy="298450"/>
            <a:chOff x="0" y="0"/>
            <a:chExt cx="5608066" cy="397933"/>
          </a:xfrm>
        </p:grpSpPr>
        <p:sp>
          <p:nvSpPr>
            <p:cNvPr name="TextBox 76" id="76"/>
            <p:cNvSpPr txBox="true"/>
            <p:nvPr/>
          </p:nvSpPr>
          <p:spPr>
            <a:xfrm rot="0">
              <a:off x="0" y="0"/>
              <a:ext cx="1102315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Feb/Sep/Nov</a:t>
              </a:r>
            </a:p>
          </p:txBody>
        </p:sp>
        <p:sp>
          <p:nvSpPr>
            <p:cNvPr name="TextBox 77" id="77"/>
            <p:cNvSpPr txBox="true"/>
            <p:nvPr/>
          </p:nvSpPr>
          <p:spPr>
            <a:xfrm rot="0">
              <a:off x="1397689" y="-9525"/>
              <a:ext cx="4210378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France Carrefour des Experts Travel &amp; MICE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Paris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1195704" y="4735996"/>
            <a:ext cx="3557541" cy="298450"/>
            <a:chOff x="0" y="0"/>
            <a:chExt cx="4743388" cy="397933"/>
          </a:xfrm>
        </p:grpSpPr>
        <p:sp>
          <p:nvSpPr>
            <p:cNvPr name="TextBox 79" id="79"/>
            <p:cNvSpPr txBox="true"/>
            <p:nvPr/>
          </p:nvSpPr>
          <p:spPr>
            <a:xfrm rot="0">
              <a:off x="0" y="0"/>
              <a:ext cx="753711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Feb 8</a:t>
              </a:r>
            </a:p>
          </p:txBody>
        </p:sp>
        <p:sp>
          <p:nvSpPr>
            <p:cNvPr name="TextBox 80" id="80"/>
            <p:cNvSpPr txBox="true"/>
            <p:nvPr/>
          </p:nvSpPr>
          <p:spPr>
            <a:xfrm rot="0">
              <a:off x="1013022" y="-9525"/>
              <a:ext cx="373036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Supplier Summit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Atlanta, GA</a:t>
              </a: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1195704" y="5355428"/>
            <a:ext cx="3557541" cy="298450"/>
            <a:chOff x="0" y="0"/>
            <a:chExt cx="4743388" cy="397933"/>
          </a:xfrm>
        </p:grpSpPr>
        <p:sp>
          <p:nvSpPr>
            <p:cNvPr name="TextBox 82" id="82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Jun 10-12</a:t>
              </a:r>
            </a:p>
          </p:txBody>
        </p:sp>
        <p:sp>
          <p:nvSpPr>
            <p:cNvPr name="TextBox 83" id="83"/>
            <p:cNvSpPr txBox="true"/>
            <p:nvPr/>
          </p:nvSpPr>
          <p:spPr>
            <a:xfrm rot="0">
              <a:off x="1013022" y="-9525"/>
              <a:ext cx="373036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Legislative Summit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Washington, D.C.</a:t>
              </a: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1195704" y="6513176"/>
            <a:ext cx="3557541" cy="298450"/>
            <a:chOff x="0" y="0"/>
            <a:chExt cx="4743388" cy="397933"/>
          </a:xfrm>
        </p:grpSpPr>
        <p:sp>
          <p:nvSpPr>
            <p:cNvPr name="TextBox 85" id="85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Jul 22-24</a:t>
              </a:r>
            </a:p>
          </p:txBody>
        </p:sp>
        <p:sp>
          <p:nvSpPr>
            <p:cNvPr name="TextBox 86" id="86"/>
            <p:cNvSpPr txBox="true"/>
            <p:nvPr/>
          </p:nvSpPr>
          <p:spPr>
            <a:xfrm rot="0">
              <a:off x="1013022" y="-9525"/>
              <a:ext cx="373036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Annual Convention 2024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Atlanta, GA</a:t>
              </a:r>
            </a:p>
          </p:txBody>
        </p:sp>
      </p:grpSp>
      <p:grpSp>
        <p:nvGrpSpPr>
          <p:cNvPr name="Group 87" id="87"/>
          <p:cNvGrpSpPr/>
          <p:nvPr/>
        </p:nvGrpSpPr>
        <p:grpSpPr>
          <a:xfrm rot="0">
            <a:off x="1195704" y="5121912"/>
            <a:ext cx="3557541" cy="146050"/>
            <a:chOff x="0" y="0"/>
            <a:chExt cx="4743388" cy="194733"/>
          </a:xfrm>
        </p:grpSpPr>
        <p:sp>
          <p:nvSpPr>
            <p:cNvPr name="TextBox 88" id="88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May 21-23</a:t>
              </a:r>
            </a:p>
          </p:txBody>
        </p:sp>
        <p:sp>
          <p:nvSpPr>
            <p:cNvPr name="TextBox 89" id="89"/>
            <p:cNvSpPr txBox="true"/>
            <p:nvPr/>
          </p:nvSpPr>
          <p:spPr>
            <a:xfrm rot="0">
              <a:off x="1013022" y="-9525"/>
              <a:ext cx="373036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Ladders Summit</a:t>
              </a:r>
            </a:p>
          </p:txBody>
        </p:sp>
      </p:grpSp>
      <p:grpSp>
        <p:nvGrpSpPr>
          <p:cNvPr name="Group 90" id="90"/>
          <p:cNvGrpSpPr/>
          <p:nvPr/>
        </p:nvGrpSpPr>
        <p:grpSpPr>
          <a:xfrm rot="0">
            <a:off x="1195704" y="6899092"/>
            <a:ext cx="3557541" cy="146050"/>
            <a:chOff x="0" y="0"/>
            <a:chExt cx="4743388" cy="194733"/>
          </a:xfrm>
        </p:grpSpPr>
        <p:sp>
          <p:nvSpPr>
            <p:cNvPr name="TextBox 91" id="91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Oct 24</a:t>
              </a:r>
            </a:p>
          </p:txBody>
        </p:sp>
        <p:sp>
          <p:nvSpPr>
            <p:cNvPr name="TextBox 92" id="92"/>
            <p:cNvSpPr txBox="true"/>
            <p:nvPr/>
          </p:nvSpPr>
          <p:spPr>
            <a:xfrm rot="0">
              <a:off x="1013022" y="-9525"/>
              <a:ext cx="373036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WINit Gala</a:t>
              </a:r>
            </a:p>
          </p:txBody>
        </p:sp>
      </p:grpSp>
      <p:grpSp>
        <p:nvGrpSpPr>
          <p:cNvPr name="Group 93" id="93"/>
          <p:cNvGrpSpPr/>
          <p:nvPr/>
        </p:nvGrpSpPr>
        <p:grpSpPr>
          <a:xfrm rot="0">
            <a:off x="1195704" y="7132608"/>
            <a:ext cx="3557541" cy="146050"/>
            <a:chOff x="0" y="0"/>
            <a:chExt cx="4743388" cy="194733"/>
          </a:xfrm>
        </p:grpSpPr>
        <p:sp>
          <p:nvSpPr>
            <p:cNvPr name="TextBox 94" id="94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Nov</a:t>
              </a:r>
            </a:p>
          </p:txBody>
        </p:sp>
        <p:sp>
          <p:nvSpPr>
            <p:cNvPr name="TextBox 95" id="95"/>
            <p:cNvSpPr txBox="true"/>
            <p:nvPr/>
          </p:nvSpPr>
          <p:spPr>
            <a:xfrm rot="0">
              <a:off x="1013022" y="-9525"/>
              <a:ext cx="373036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Project, Crew and Team Travel Summit</a:t>
              </a:r>
            </a:p>
          </p:txBody>
        </p:sp>
      </p:grpSp>
      <p:sp>
        <p:nvSpPr>
          <p:cNvPr name="TextBox 96" id="96"/>
          <p:cNvSpPr txBox="true"/>
          <p:nvPr/>
        </p:nvSpPr>
        <p:spPr>
          <a:xfrm rot="0">
            <a:off x="6938734" y="9018892"/>
            <a:ext cx="644395" cy="144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0"/>
              </a:lnSpc>
            </a:pPr>
            <a:r>
              <a:rPr lang="en-US" sz="1000">
                <a:solidFill>
                  <a:srgbClr val="000000"/>
                </a:solidFill>
                <a:latin typeface="Lato 1"/>
              </a:rPr>
              <a:t>Nov 4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7987000" y="9009367"/>
            <a:ext cx="2797775" cy="15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0"/>
              </a:lnSpc>
            </a:pPr>
            <a:r>
              <a:rPr lang="en-US" sz="1000">
                <a:solidFill>
                  <a:srgbClr val="000000"/>
                </a:solidFill>
                <a:latin typeface="Lato 2"/>
              </a:rPr>
              <a:t>GBTA Sustainability Summit</a:t>
            </a:r>
          </a:p>
        </p:txBody>
      </p:sp>
      <p:grpSp>
        <p:nvGrpSpPr>
          <p:cNvPr name="Group 98" id="98"/>
          <p:cNvGrpSpPr/>
          <p:nvPr/>
        </p:nvGrpSpPr>
        <p:grpSpPr>
          <a:xfrm rot="0">
            <a:off x="1195704" y="7797504"/>
            <a:ext cx="3557541" cy="146050"/>
            <a:chOff x="0" y="0"/>
            <a:chExt cx="4743388" cy="194733"/>
          </a:xfrm>
        </p:grpSpPr>
        <p:sp>
          <p:nvSpPr>
            <p:cNvPr name="TextBox 99" id="99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00" id="100"/>
            <p:cNvSpPr txBox="true"/>
            <p:nvPr/>
          </p:nvSpPr>
          <p:spPr>
            <a:xfrm rot="0">
              <a:off x="1013022" y="-9525"/>
              <a:ext cx="373036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Volunteer All Committee Summit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195704" y="9190729"/>
            <a:ext cx="3557541" cy="146050"/>
            <a:chOff x="0" y="0"/>
            <a:chExt cx="4743388" cy="194733"/>
          </a:xfrm>
        </p:grpSpPr>
        <p:sp>
          <p:nvSpPr>
            <p:cNvPr name="TextBox 102" id="102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03" id="103"/>
            <p:cNvSpPr txBox="true"/>
            <p:nvPr/>
          </p:nvSpPr>
          <p:spPr>
            <a:xfrm rot="0">
              <a:off x="1013022" y="-9525"/>
              <a:ext cx="373036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LATAM Business Travel Forum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6938734" y="6770111"/>
            <a:ext cx="3846041" cy="146050"/>
            <a:chOff x="0" y="0"/>
            <a:chExt cx="5128055" cy="194733"/>
          </a:xfrm>
        </p:grpSpPr>
        <p:sp>
          <p:nvSpPr>
            <p:cNvPr name="TextBox 105" id="105"/>
            <p:cNvSpPr txBox="true"/>
            <p:nvPr/>
          </p:nvSpPr>
          <p:spPr>
            <a:xfrm rot="0">
              <a:off x="0" y="0"/>
              <a:ext cx="115370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Mar 21</a:t>
              </a:r>
            </a:p>
          </p:txBody>
        </p:sp>
        <p:sp>
          <p:nvSpPr>
            <p:cNvPr name="TextBox 106" id="106"/>
            <p:cNvSpPr txBox="true"/>
            <p:nvPr/>
          </p:nvSpPr>
          <p:spPr>
            <a:xfrm rot="0">
              <a:off x="1397689" y="-9525"/>
              <a:ext cx="373036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– Roadshow 2024 – Rome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6938734" y="7487585"/>
            <a:ext cx="3846041" cy="146050"/>
            <a:chOff x="0" y="0"/>
            <a:chExt cx="5128055" cy="194733"/>
          </a:xfrm>
        </p:grpSpPr>
        <p:sp>
          <p:nvSpPr>
            <p:cNvPr name="TextBox 108" id="108"/>
            <p:cNvSpPr txBox="true"/>
            <p:nvPr/>
          </p:nvSpPr>
          <p:spPr>
            <a:xfrm rot="0">
              <a:off x="0" y="0"/>
              <a:ext cx="115370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May 6-9</a:t>
              </a:r>
            </a:p>
          </p:txBody>
        </p:sp>
        <p:sp>
          <p:nvSpPr>
            <p:cNvPr name="TextBox 109" id="109"/>
            <p:cNvSpPr txBox="true"/>
            <p:nvPr/>
          </p:nvSpPr>
          <p:spPr>
            <a:xfrm rot="0">
              <a:off x="1397689" y="-9525"/>
              <a:ext cx="373036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Arabian Travel Market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6938734" y="7248427"/>
            <a:ext cx="4206050" cy="146050"/>
            <a:chOff x="0" y="0"/>
            <a:chExt cx="5608066" cy="194733"/>
          </a:xfrm>
        </p:grpSpPr>
        <p:sp>
          <p:nvSpPr>
            <p:cNvPr name="TextBox 111" id="111"/>
            <p:cNvSpPr txBox="true"/>
            <p:nvPr/>
          </p:nvSpPr>
          <p:spPr>
            <a:xfrm rot="0">
              <a:off x="0" y="0"/>
              <a:ext cx="115370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Apr 11</a:t>
              </a:r>
            </a:p>
          </p:txBody>
        </p:sp>
        <p:sp>
          <p:nvSpPr>
            <p:cNvPr name="TextBox 112" id="112"/>
            <p:cNvSpPr txBox="true"/>
            <p:nvPr/>
          </p:nvSpPr>
          <p:spPr>
            <a:xfrm rot="0">
              <a:off x="1397689" y="-9525"/>
              <a:ext cx="4210378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Breakfast with Travel Managers – Milano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6938734" y="7009269"/>
            <a:ext cx="4206050" cy="146050"/>
            <a:chOff x="0" y="0"/>
            <a:chExt cx="5608066" cy="194733"/>
          </a:xfrm>
        </p:grpSpPr>
        <p:sp>
          <p:nvSpPr>
            <p:cNvPr name="TextBox 114" id="114"/>
            <p:cNvSpPr txBox="true"/>
            <p:nvPr/>
          </p:nvSpPr>
          <p:spPr>
            <a:xfrm rot="0">
              <a:off x="0" y="0"/>
              <a:ext cx="115370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Apr 9</a:t>
              </a:r>
            </a:p>
          </p:txBody>
        </p:sp>
        <p:sp>
          <p:nvSpPr>
            <p:cNvPr name="TextBox 115" id="115"/>
            <p:cNvSpPr txBox="true"/>
            <p:nvPr/>
          </p:nvSpPr>
          <p:spPr>
            <a:xfrm rot="0">
              <a:off x="1397689" y="-9525"/>
              <a:ext cx="4210378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Supplier Summit – Copenhagen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6938734" y="7965901"/>
            <a:ext cx="4206050" cy="146050"/>
            <a:chOff x="0" y="0"/>
            <a:chExt cx="5608066" cy="194733"/>
          </a:xfrm>
        </p:grpSpPr>
        <p:sp>
          <p:nvSpPr>
            <p:cNvPr name="TextBox 117" id="117"/>
            <p:cNvSpPr txBox="true"/>
            <p:nvPr/>
          </p:nvSpPr>
          <p:spPr>
            <a:xfrm rot="0">
              <a:off x="0" y="0"/>
              <a:ext cx="115370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Jun 6</a:t>
              </a:r>
            </a:p>
          </p:txBody>
        </p:sp>
        <p:sp>
          <p:nvSpPr>
            <p:cNvPr name="TextBox 118" id="118"/>
            <p:cNvSpPr txBox="true"/>
            <p:nvPr/>
          </p:nvSpPr>
          <p:spPr>
            <a:xfrm rot="0">
              <a:off x="1397689" y="-9525"/>
              <a:ext cx="4210378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Breakfast with Travel Managers – Torino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6938734" y="8596617"/>
            <a:ext cx="4206050" cy="298450"/>
            <a:chOff x="0" y="0"/>
            <a:chExt cx="5608066" cy="397933"/>
          </a:xfrm>
        </p:grpSpPr>
        <p:sp>
          <p:nvSpPr>
            <p:cNvPr name="TextBox 120" id="120"/>
            <p:cNvSpPr txBox="true"/>
            <p:nvPr/>
          </p:nvSpPr>
          <p:spPr>
            <a:xfrm rot="0">
              <a:off x="0" y="0"/>
              <a:ext cx="115370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Oct</a:t>
              </a:r>
            </a:p>
          </p:txBody>
        </p:sp>
        <p:sp>
          <p:nvSpPr>
            <p:cNvPr name="TextBox 121" id="121"/>
            <p:cNvSpPr txBox="true"/>
            <p:nvPr/>
          </p:nvSpPr>
          <p:spPr>
            <a:xfrm rot="0">
              <a:off x="1397689" y="-9525"/>
              <a:ext cx="4210378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Conference 2024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Milan, Italy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6938734" y="9279728"/>
            <a:ext cx="4206050" cy="450850"/>
            <a:chOff x="0" y="0"/>
            <a:chExt cx="5608066" cy="601133"/>
          </a:xfrm>
        </p:grpSpPr>
        <p:sp>
          <p:nvSpPr>
            <p:cNvPr name="TextBox 123" id="123"/>
            <p:cNvSpPr txBox="true"/>
            <p:nvPr/>
          </p:nvSpPr>
          <p:spPr>
            <a:xfrm rot="0">
              <a:off x="0" y="0"/>
              <a:ext cx="115370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Nov 5-6</a:t>
              </a:r>
            </a:p>
          </p:txBody>
        </p:sp>
        <p:sp>
          <p:nvSpPr>
            <p:cNvPr name="TextBox 124" id="124"/>
            <p:cNvSpPr txBox="true"/>
            <p:nvPr/>
          </p:nvSpPr>
          <p:spPr>
            <a:xfrm rot="0">
              <a:off x="1397689" y="-9525"/>
              <a:ext cx="4210378" cy="6106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+VDR Conference 2024 in Partnership with the Nordic Business Travel Associations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Copenhagen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6938734" y="8205059"/>
            <a:ext cx="4206050" cy="298450"/>
            <a:chOff x="0" y="0"/>
            <a:chExt cx="5608066" cy="397933"/>
          </a:xfrm>
        </p:grpSpPr>
        <p:sp>
          <p:nvSpPr>
            <p:cNvPr name="TextBox 126" id="126"/>
            <p:cNvSpPr txBox="true"/>
            <p:nvPr/>
          </p:nvSpPr>
          <p:spPr>
            <a:xfrm rot="0">
              <a:off x="0" y="0"/>
              <a:ext cx="115370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Jun 25</a:t>
              </a:r>
            </a:p>
          </p:txBody>
        </p:sp>
        <p:sp>
          <p:nvSpPr>
            <p:cNvPr name="TextBox 127" id="127"/>
            <p:cNvSpPr txBox="true"/>
            <p:nvPr/>
          </p:nvSpPr>
          <p:spPr>
            <a:xfrm rot="0">
              <a:off x="1397689" y="-9525"/>
              <a:ext cx="4210378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France Masterclass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Paris, France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6938734" y="7726743"/>
            <a:ext cx="3846041" cy="146050"/>
            <a:chOff x="0" y="0"/>
            <a:chExt cx="5128055" cy="194733"/>
          </a:xfrm>
        </p:grpSpPr>
        <p:sp>
          <p:nvSpPr>
            <p:cNvPr name="TextBox 129" id="129"/>
            <p:cNvSpPr txBox="true"/>
            <p:nvPr/>
          </p:nvSpPr>
          <p:spPr>
            <a:xfrm rot="0">
              <a:off x="0" y="0"/>
              <a:ext cx="1153704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May 23</a:t>
              </a:r>
            </a:p>
          </p:txBody>
        </p:sp>
        <p:sp>
          <p:nvSpPr>
            <p:cNvPr name="TextBox 130" id="130"/>
            <p:cNvSpPr txBox="true"/>
            <p:nvPr/>
          </p:nvSpPr>
          <p:spPr>
            <a:xfrm rot="0">
              <a:off x="1397689" y="-9525"/>
              <a:ext cx="3730366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Italy – Roadshow 2024 – Nord Est</a:t>
              </a:r>
            </a:p>
          </p:txBody>
        </p:sp>
      </p:grpSp>
      <p:grpSp>
        <p:nvGrpSpPr>
          <p:cNvPr name="Group 131" id="131"/>
          <p:cNvGrpSpPr/>
          <p:nvPr/>
        </p:nvGrpSpPr>
        <p:grpSpPr>
          <a:xfrm rot="0">
            <a:off x="1195704" y="9417741"/>
            <a:ext cx="4772804" cy="298450"/>
            <a:chOff x="0" y="0"/>
            <a:chExt cx="6363738" cy="397933"/>
          </a:xfrm>
        </p:grpSpPr>
        <p:sp>
          <p:nvSpPr>
            <p:cNvPr name="TextBox 132" id="132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33" id="133"/>
            <p:cNvSpPr txBox="true"/>
            <p:nvPr/>
          </p:nvSpPr>
          <p:spPr>
            <a:xfrm rot="0">
              <a:off x="1013022" y="-9525"/>
              <a:ext cx="5350717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Advanced Principles of Business Travel Management™ (Virtual) – Americas</a:t>
              </a:r>
            </a:p>
          </p:txBody>
        </p:sp>
      </p:grpSp>
      <p:grpSp>
        <p:nvGrpSpPr>
          <p:cNvPr name="Group 134" id="134"/>
          <p:cNvGrpSpPr/>
          <p:nvPr/>
        </p:nvGrpSpPr>
        <p:grpSpPr>
          <a:xfrm rot="0">
            <a:off x="1195704" y="7411588"/>
            <a:ext cx="3557541" cy="298450"/>
            <a:chOff x="0" y="0"/>
            <a:chExt cx="4743388" cy="397933"/>
          </a:xfrm>
        </p:grpSpPr>
        <p:sp>
          <p:nvSpPr>
            <p:cNvPr name="TextBox 135" id="135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TBD</a:t>
              </a:r>
            </a:p>
          </p:txBody>
        </p:sp>
        <p:sp>
          <p:nvSpPr>
            <p:cNvPr name="TextBox 136" id="136"/>
            <p:cNvSpPr txBox="true"/>
            <p:nvPr/>
          </p:nvSpPr>
          <p:spPr>
            <a:xfrm rot="0">
              <a:off x="1013022" y="-9525"/>
              <a:ext cx="3730366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GLP Designation – July 2025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Atlanta, GA</a:t>
              </a: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1195704" y="6157576"/>
            <a:ext cx="4070122" cy="298450"/>
            <a:chOff x="0" y="0"/>
            <a:chExt cx="5426829" cy="397933"/>
          </a:xfrm>
        </p:grpSpPr>
        <p:sp>
          <p:nvSpPr>
            <p:cNvPr name="TextBox 138" id="138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Jul 20-21</a:t>
              </a:r>
            </a:p>
          </p:txBody>
        </p:sp>
        <p:sp>
          <p:nvSpPr>
            <p:cNvPr name="TextBox 139" id="139"/>
            <p:cNvSpPr txBox="true"/>
            <p:nvPr/>
          </p:nvSpPr>
          <p:spPr>
            <a:xfrm rot="0">
              <a:off x="1013022" y="-9525"/>
              <a:ext cx="4413808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Advanced Principles of Business Travel Management™ Atlanta GA (pre-convention)</a:t>
              </a: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1195704" y="5741344"/>
            <a:ext cx="4070122" cy="298450"/>
            <a:chOff x="0" y="0"/>
            <a:chExt cx="5426829" cy="397933"/>
          </a:xfrm>
        </p:grpSpPr>
        <p:sp>
          <p:nvSpPr>
            <p:cNvPr name="TextBox 141" id="141"/>
            <p:cNvSpPr txBox="true"/>
            <p:nvPr/>
          </p:nvSpPr>
          <p:spPr>
            <a:xfrm rot="0">
              <a:off x="0" y="0"/>
              <a:ext cx="85919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Jul</a:t>
              </a:r>
            </a:p>
          </p:txBody>
        </p:sp>
        <p:sp>
          <p:nvSpPr>
            <p:cNvPr name="TextBox 142" id="142"/>
            <p:cNvSpPr txBox="true"/>
            <p:nvPr/>
          </p:nvSpPr>
          <p:spPr>
            <a:xfrm rot="0">
              <a:off x="1013022" y="-9525"/>
              <a:ext cx="4413808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Academy: Fundamentals of Strategic Meetings Management™ Atlanta, GA</a:t>
              </a:r>
            </a:p>
          </p:txBody>
        </p:sp>
      </p:grpSp>
      <p:grpSp>
        <p:nvGrpSpPr>
          <p:cNvPr name="Group 143" id="143"/>
          <p:cNvGrpSpPr/>
          <p:nvPr/>
        </p:nvGrpSpPr>
        <p:grpSpPr>
          <a:xfrm rot="0">
            <a:off x="1195704" y="2475306"/>
            <a:ext cx="4241812" cy="146050"/>
            <a:chOff x="0" y="0"/>
            <a:chExt cx="5655749" cy="194733"/>
          </a:xfrm>
        </p:grpSpPr>
        <p:sp>
          <p:nvSpPr>
            <p:cNvPr name="TextBox 144" id="144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Sep 17</a:t>
              </a:r>
            </a:p>
          </p:txBody>
        </p:sp>
        <p:sp>
          <p:nvSpPr>
            <p:cNvPr name="TextBox 145" id="145"/>
            <p:cNvSpPr txBox="true"/>
            <p:nvPr/>
          </p:nvSpPr>
          <p:spPr>
            <a:xfrm rot="0">
              <a:off x="1013022" y="-9525"/>
              <a:ext cx="4642728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Business Travel Forum – Vancouver</a:t>
              </a:r>
            </a:p>
          </p:txBody>
        </p:sp>
      </p:grpSp>
      <p:grpSp>
        <p:nvGrpSpPr>
          <p:cNvPr name="Group 146" id="146"/>
          <p:cNvGrpSpPr/>
          <p:nvPr/>
        </p:nvGrpSpPr>
        <p:grpSpPr>
          <a:xfrm rot="0">
            <a:off x="1195704" y="2094856"/>
            <a:ext cx="4241812" cy="298450"/>
            <a:chOff x="0" y="0"/>
            <a:chExt cx="5655749" cy="397933"/>
          </a:xfrm>
        </p:grpSpPr>
        <p:sp>
          <p:nvSpPr>
            <p:cNvPr name="TextBox 147" id="147"/>
            <p:cNvSpPr txBox="true"/>
            <p:nvPr/>
          </p:nvSpPr>
          <p:spPr>
            <a:xfrm rot="0">
              <a:off x="0" y="0"/>
              <a:ext cx="844919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Apr 22-24</a:t>
              </a:r>
            </a:p>
          </p:txBody>
        </p:sp>
        <p:sp>
          <p:nvSpPr>
            <p:cNvPr name="TextBox 148" id="148"/>
            <p:cNvSpPr txBox="true"/>
            <p:nvPr/>
          </p:nvSpPr>
          <p:spPr>
            <a:xfrm rot="0">
              <a:off x="1013022" y="-9525"/>
              <a:ext cx="4642728" cy="407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Conference 2024</a:t>
              </a:r>
            </a:p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Toronto, Canada</a:t>
              </a:r>
            </a:p>
          </p:txBody>
        </p:sp>
      </p:grpSp>
      <p:grpSp>
        <p:nvGrpSpPr>
          <p:cNvPr name="Group 149" id="149"/>
          <p:cNvGrpSpPr/>
          <p:nvPr/>
        </p:nvGrpSpPr>
        <p:grpSpPr>
          <a:xfrm rot="0">
            <a:off x="1195704" y="2703355"/>
            <a:ext cx="4241812" cy="146050"/>
            <a:chOff x="0" y="0"/>
            <a:chExt cx="5655749" cy="194733"/>
          </a:xfrm>
        </p:grpSpPr>
        <p:sp>
          <p:nvSpPr>
            <p:cNvPr name="TextBox 150" id="150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Sep 19</a:t>
              </a:r>
            </a:p>
          </p:txBody>
        </p:sp>
        <p:sp>
          <p:nvSpPr>
            <p:cNvPr name="TextBox 151" id="151"/>
            <p:cNvSpPr txBox="true"/>
            <p:nvPr/>
          </p:nvSpPr>
          <p:spPr>
            <a:xfrm rot="0">
              <a:off x="1013022" y="-9525"/>
              <a:ext cx="4642728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Business Travel Forum – Calgary</a:t>
              </a:r>
            </a:p>
          </p:txBody>
        </p:sp>
      </p:grpSp>
      <p:grpSp>
        <p:nvGrpSpPr>
          <p:cNvPr name="Group 152" id="152"/>
          <p:cNvGrpSpPr/>
          <p:nvPr/>
        </p:nvGrpSpPr>
        <p:grpSpPr>
          <a:xfrm rot="0">
            <a:off x="1195704" y="2931405"/>
            <a:ext cx="4345878" cy="146050"/>
            <a:chOff x="0" y="0"/>
            <a:chExt cx="5794503" cy="194733"/>
          </a:xfrm>
        </p:grpSpPr>
        <p:sp>
          <p:nvSpPr>
            <p:cNvPr name="TextBox 153" id="153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Oct 22</a:t>
              </a:r>
            </a:p>
          </p:txBody>
        </p:sp>
        <p:sp>
          <p:nvSpPr>
            <p:cNvPr name="TextBox 154" id="154"/>
            <p:cNvSpPr txBox="true"/>
            <p:nvPr/>
          </p:nvSpPr>
          <p:spPr>
            <a:xfrm rot="0">
              <a:off x="1013022" y="-9525"/>
              <a:ext cx="4781482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Business Travel Forum – Montreal</a:t>
              </a:r>
            </a:p>
          </p:txBody>
        </p:sp>
      </p:grpSp>
      <p:grpSp>
        <p:nvGrpSpPr>
          <p:cNvPr name="Group 155" id="155"/>
          <p:cNvGrpSpPr/>
          <p:nvPr/>
        </p:nvGrpSpPr>
        <p:grpSpPr>
          <a:xfrm rot="0">
            <a:off x="1195704" y="3159455"/>
            <a:ext cx="4241812" cy="146050"/>
            <a:chOff x="0" y="0"/>
            <a:chExt cx="5655749" cy="194733"/>
          </a:xfrm>
        </p:grpSpPr>
        <p:sp>
          <p:nvSpPr>
            <p:cNvPr name="TextBox 156" id="156"/>
            <p:cNvSpPr txBox="true"/>
            <p:nvPr/>
          </p:nvSpPr>
          <p:spPr>
            <a:xfrm rot="0">
              <a:off x="0" y="0"/>
              <a:ext cx="528683" cy="19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000000"/>
                  </a:solidFill>
                  <a:latin typeface="Lato 1"/>
                </a:rPr>
                <a:t>Oct 24</a:t>
              </a:r>
            </a:p>
          </p:txBody>
        </p:sp>
        <p:sp>
          <p:nvSpPr>
            <p:cNvPr name="TextBox 157" id="157"/>
            <p:cNvSpPr txBox="true"/>
            <p:nvPr/>
          </p:nvSpPr>
          <p:spPr>
            <a:xfrm rot="0">
              <a:off x="1013022" y="-9525"/>
              <a:ext cx="4642728" cy="204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50"/>
                </a:lnSpc>
              </a:pPr>
              <a:r>
                <a:rPr lang="en-US" sz="1000">
                  <a:solidFill>
                    <a:srgbClr val="000000"/>
                  </a:solidFill>
                  <a:latin typeface="Lato 2"/>
                </a:rPr>
                <a:t>GBTA Canada Business Travel Forum – Toronto</a:t>
              </a: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12576508" y="3206216"/>
            <a:ext cx="4701842" cy="1829947"/>
            <a:chOff x="0" y="0"/>
            <a:chExt cx="6269122" cy="2439929"/>
          </a:xfrm>
        </p:grpSpPr>
        <p:sp>
          <p:nvSpPr>
            <p:cNvPr name="AutoShape 159" id="159"/>
            <p:cNvSpPr/>
            <p:nvPr/>
          </p:nvSpPr>
          <p:spPr>
            <a:xfrm>
              <a:off x="0" y="2427229"/>
              <a:ext cx="6243722" cy="0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0" id="160"/>
            <p:cNvSpPr/>
            <p:nvPr/>
          </p:nvSpPr>
          <p:spPr>
            <a:xfrm flipV="true">
              <a:off x="6256422" y="25400"/>
              <a:ext cx="0" cy="2414529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1" id="161"/>
            <p:cNvSpPr/>
            <p:nvPr/>
          </p:nvSpPr>
          <p:spPr>
            <a:xfrm flipH="true">
              <a:off x="4785220" y="12700"/>
              <a:ext cx="1483903" cy="0"/>
            </a:xfrm>
            <a:prstGeom prst="line">
              <a:avLst/>
            </a:prstGeom>
            <a:ln cap="flat" w="25400">
              <a:solidFill>
                <a:srgbClr val="FF6200"/>
              </a:solidFill>
              <a:prstDash val="solid"/>
              <a:headEnd type="none" len="sm" w="sm"/>
              <a:tailEnd type="triangle" len="med" w="lg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DAF8p_FtsC0</dc:identifier>
  <dcterms:modified xsi:type="dcterms:W3CDTF">2011-08-01T06:04:30Z</dcterms:modified>
  <cp:revision>1</cp:revision>
  <dc:title>GBTA 2024 Event Calendar</dc:title>
</cp:coreProperties>
</file>